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64" r:id="rId2"/>
    <p:sldId id="313" r:id="rId3"/>
    <p:sldId id="314" r:id="rId4"/>
    <p:sldId id="315" r:id="rId5"/>
    <p:sldId id="316" r:id="rId6"/>
    <p:sldId id="317" r:id="rId7"/>
    <p:sldId id="744" r:id="rId8"/>
    <p:sldId id="745" r:id="rId9"/>
    <p:sldId id="746" r:id="rId10"/>
    <p:sldId id="332" r:id="rId11"/>
    <p:sldId id="333" r:id="rId12"/>
    <p:sldId id="334" r:id="rId13"/>
    <p:sldId id="748" r:id="rId14"/>
    <p:sldId id="750" r:id="rId15"/>
    <p:sldId id="751" r:id="rId16"/>
    <p:sldId id="578" r:id="rId17"/>
    <p:sldId id="448" r:id="rId18"/>
    <p:sldId id="579" r:id="rId19"/>
    <p:sldId id="454" r:id="rId20"/>
    <p:sldId id="753" r:id="rId21"/>
    <p:sldId id="755" r:id="rId22"/>
    <p:sldId id="756" r:id="rId23"/>
    <p:sldId id="758" r:id="rId24"/>
    <p:sldId id="583" r:id="rId25"/>
    <p:sldId id="495" r:id="rId26"/>
    <p:sldId id="584" r:id="rId27"/>
    <p:sldId id="761" r:id="rId28"/>
    <p:sldId id="501" r:id="rId29"/>
    <p:sldId id="503" r:id="rId30"/>
    <p:sldId id="644" r:id="rId31"/>
    <p:sldId id="645" r:id="rId32"/>
    <p:sldId id="508" r:id="rId33"/>
    <p:sldId id="259" r:id="rId34"/>
    <p:sldId id="260" r:id="rId35"/>
    <p:sldId id="767" r:id="rId36"/>
    <p:sldId id="768" r:id="rId37"/>
    <p:sldId id="261" r:id="rId38"/>
    <p:sldId id="769" r:id="rId39"/>
    <p:sldId id="764" r:id="rId40"/>
    <p:sldId id="263" r:id="rId41"/>
    <p:sldId id="771" r:id="rId42"/>
    <p:sldId id="277" r:id="rId43"/>
    <p:sldId id="772" r:id="rId44"/>
    <p:sldId id="773" r:id="rId45"/>
    <p:sldId id="266" r:id="rId46"/>
    <p:sldId id="279" r:id="rId47"/>
    <p:sldId id="774" r:id="rId48"/>
    <p:sldId id="280" r:id="rId49"/>
    <p:sldId id="505" r:id="rId50"/>
    <p:sldId id="407" r:id="rId51"/>
    <p:sldId id="778" r:id="rId52"/>
    <p:sldId id="779" r:id="rId53"/>
    <p:sldId id="780" r:id="rId54"/>
    <p:sldId id="781" r:id="rId55"/>
    <p:sldId id="782" r:id="rId56"/>
    <p:sldId id="409" r:id="rId57"/>
    <p:sldId id="647" r:id="rId58"/>
    <p:sldId id="648" r:id="rId59"/>
    <p:sldId id="653" r:id="rId60"/>
    <p:sldId id="650" r:id="rId61"/>
    <p:sldId id="763" r:id="rId62"/>
    <p:sldId id="777" r:id="rId63"/>
    <p:sldId id="534" r:id="rId64"/>
    <p:sldId id="285" r:id="rId65"/>
    <p:sldId id="535" r:id="rId66"/>
    <p:sldId id="536" r:id="rId67"/>
    <p:sldId id="291" r:id="rId68"/>
    <p:sldId id="293" r:id="rId69"/>
    <p:sldId id="537" r:id="rId70"/>
    <p:sldId id="538" r:id="rId71"/>
    <p:sldId id="539" r:id="rId72"/>
    <p:sldId id="478" r:id="rId73"/>
    <p:sldId id="545" r:id="rId74"/>
    <p:sldId id="546" r:id="rId75"/>
    <p:sldId id="301" r:id="rId76"/>
    <p:sldId id="302" r:id="rId77"/>
    <p:sldId id="547" r:id="rId78"/>
    <p:sldId id="548" r:id="rId79"/>
    <p:sldId id="544" r:id="rId80"/>
    <p:sldId id="479" r:id="rId81"/>
    <p:sldId id="776" r:id="rId82"/>
    <p:sldId id="307" r:id="rId83"/>
    <p:sldId id="654" r:id="rId84"/>
    <p:sldId id="656" r:id="rId85"/>
    <p:sldId id="661" r:id="rId86"/>
    <p:sldId id="549" r:id="rId87"/>
    <p:sldId id="655" r:id="rId88"/>
    <p:sldId id="550" r:id="rId89"/>
    <p:sldId id="673" r:id="rId90"/>
    <p:sldId id="663" r:id="rId91"/>
    <p:sldId id="666" r:id="rId92"/>
    <p:sldId id="665" r:id="rId93"/>
    <p:sldId id="664" r:id="rId94"/>
    <p:sldId id="783" r:id="rId95"/>
    <p:sldId id="787" r:id="rId96"/>
    <p:sldId id="784" r:id="rId97"/>
    <p:sldId id="785" r:id="rId98"/>
    <p:sldId id="552" r:id="rId99"/>
    <p:sldId id="786" r:id="rId100"/>
    <p:sldId id="555" r:id="rId101"/>
    <p:sldId id="405" r:id="rId102"/>
    <p:sldId id="556" r:id="rId103"/>
    <p:sldId id="557" r:id="rId104"/>
    <p:sldId id="268" r:id="rId105"/>
    <p:sldId id="48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2" d="100"/>
          <a:sy n="82" d="100"/>
        </p:scale>
        <p:origin x="7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A915B-CEE6-4A54-9DF1-742FC4A4D93F}"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35A28-1148-4B25-98CB-3E6A0BBE85F2}" type="slidenum">
              <a:rPr lang="en-US" smtClean="0"/>
              <a:t>‹#›</a:t>
            </a:fld>
            <a:endParaRPr lang="en-US"/>
          </a:p>
        </p:txBody>
      </p:sp>
    </p:spTree>
    <p:extLst>
      <p:ext uri="{BB962C8B-B14F-4D97-AF65-F5344CB8AC3E}">
        <p14:creationId xmlns:p14="http://schemas.microsoft.com/office/powerpoint/2010/main" val="374734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35A28-1148-4B25-98CB-3E6A0BBE85F2}" type="slidenum">
              <a:rPr lang="en-US" smtClean="0"/>
              <a:t>21</a:t>
            </a:fld>
            <a:endParaRPr lang="en-US"/>
          </a:p>
        </p:txBody>
      </p:sp>
    </p:spTree>
    <p:extLst>
      <p:ext uri="{BB962C8B-B14F-4D97-AF65-F5344CB8AC3E}">
        <p14:creationId xmlns:p14="http://schemas.microsoft.com/office/powerpoint/2010/main" val="141938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25</a:t>
            </a:fld>
            <a:endParaRPr lang="en-US"/>
          </a:p>
        </p:txBody>
      </p:sp>
    </p:spTree>
    <p:extLst>
      <p:ext uri="{BB962C8B-B14F-4D97-AF65-F5344CB8AC3E}">
        <p14:creationId xmlns:p14="http://schemas.microsoft.com/office/powerpoint/2010/main" val="2005076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58</a:t>
            </a:fld>
            <a:endParaRPr lang="en-US"/>
          </a:p>
        </p:txBody>
      </p:sp>
    </p:spTree>
    <p:extLst>
      <p:ext uri="{BB962C8B-B14F-4D97-AF65-F5344CB8AC3E}">
        <p14:creationId xmlns:p14="http://schemas.microsoft.com/office/powerpoint/2010/main" val="419419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5BE7A-B698-4C0A-A2D2-81B1C6F432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873C76-4F68-4C62-B8B3-FD98EB153C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AC85E-60F3-493D-9239-EA21EEBD3064}"/>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F10D595C-C24A-40B8-94C6-CD1A4CFFF5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5E091-7C93-4245-8634-19B6666C5F6E}"/>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65597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8BED-A77F-4A44-9FFF-0BC048A928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2DB8BA-FC73-4F71-937D-F2AE0A56B0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B1FBE-DF21-4876-983F-0E2F3B307980}"/>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30FAFD28-A32F-4BA5-9532-7D4FF1D82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75AE7-974F-420A-82B6-557A66CEEF7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532230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DB79C-2754-4B28-BA66-F203F126D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56492D-0C9D-4D2F-BB93-D75AFA2255E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1D7DD-1A65-429A-9725-652B38E5187B}"/>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85A2C31A-F76F-4705-8FA2-DB819D68C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59D51-1FB1-4C25-AC91-5C03FEA3D0E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04182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E201-4BD2-4FDA-9EE6-831BEE2BE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18B8F3-CD94-40C3-9288-21A722EE47E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B2083-A3CF-49FB-AC26-665BF0F95364}"/>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C41452DB-FBC9-4706-921C-7D004A894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B6A093-8E4F-4666-98F2-B7BEABBF4478}"/>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33973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6FCFF-0885-4176-92B8-AD02EC8399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F30BD7-42AA-48F8-ACFC-2A6AB969F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97A68D-0F3E-4EA7-BD03-79120B5CCA12}"/>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299FAAF3-BA1F-45AB-BB2F-5C4936E4D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04F8E-BA72-4B39-A750-6694C50F84C7}"/>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04623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9931-B490-45DA-8372-56EFE0E62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1D809-9505-4292-A440-F48AE2650D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AF081B-9543-403E-AFAD-15036517312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1B084-9621-4CB8-A51B-1E30A3660C81}"/>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6" name="Footer Placeholder 5">
            <a:extLst>
              <a:ext uri="{FF2B5EF4-FFF2-40B4-BE49-F238E27FC236}">
                <a16:creationId xmlns:a16="http://schemas.microsoft.com/office/drawing/2014/main" id="{CB5E3AF3-E16C-41A5-9103-8CA66F5ED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D94E09-BFE6-474D-BBF3-A818B318F2B2}"/>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91946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68A4-150B-46A2-96B7-D737F70F58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F45261-009F-431C-88A0-D7BAF1695C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19C27A6-7CDD-4238-9272-DE53E3629C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AE2C0-4CAF-4BDA-8654-E600E6FB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B395A-2AD6-4C1E-949B-41B5382EF1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763D0F-0BB2-4CEB-9D8C-B403A81A5D09}"/>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8" name="Footer Placeholder 7">
            <a:extLst>
              <a:ext uri="{FF2B5EF4-FFF2-40B4-BE49-F238E27FC236}">
                <a16:creationId xmlns:a16="http://schemas.microsoft.com/office/drawing/2014/main" id="{E22F674C-8BD4-40BE-A7AA-F9A09FA6D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288286-53F9-4BD8-BAAB-C39A5262C33F}"/>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7801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8C19-9FE9-4F47-AD49-D3941727A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4D6C23-C7FE-48B9-8C66-62F7E622B757}"/>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4" name="Footer Placeholder 3">
            <a:extLst>
              <a:ext uri="{FF2B5EF4-FFF2-40B4-BE49-F238E27FC236}">
                <a16:creationId xmlns:a16="http://schemas.microsoft.com/office/drawing/2014/main" id="{94491277-CF1D-4956-94B7-B00E362395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C20D6B-76EB-452A-9E75-8CCAFB15F1CD}"/>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83637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DCEDAD-170D-4C18-B89D-BCE005B8370E}"/>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3" name="Footer Placeholder 2">
            <a:extLst>
              <a:ext uri="{FF2B5EF4-FFF2-40B4-BE49-F238E27FC236}">
                <a16:creationId xmlns:a16="http://schemas.microsoft.com/office/drawing/2014/main" id="{C9FD1C0F-CBBD-43FF-A2D7-779BE75F4D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252E6A-CE79-4AC0-849B-3F346B55BACA}"/>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2211092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758C-D04D-431F-BBDA-942F1B8E7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5EF9D9-5319-4CD0-93C8-5F3EE6CE8D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B0696-4909-472C-AE5F-A62044F53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DFF0B-1650-4282-92FE-C0560785CFFD}"/>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6" name="Footer Placeholder 5">
            <a:extLst>
              <a:ext uri="{FF2B5EF4-FFF2-40B4-BE49-F238E27FC236}">
                <a16:creationId xmlns:a16="http://schemas.microsoft.com/office/drawing/2014/main" id="{669C5A02-E187-423B-B838-12FF53EC8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76A6D7-0413-4A2B-82A8-26FAFA1804A9}"/>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177315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B197-15A5-43B1-9070-42C9E7AF0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06D90D-777B-49E2-806E-39872DEE44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85CB16-839D-45D9-9524-922E6AC59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F12D21-B56A-4BAA-BEFB-2057D331102B}"/>
              </a:ext>
            </a:extLst>
          </p:cNvPr>
          <p:cNvSpPr>
            <a:spLocks noGrp="1"/>
          </p:cNvSpPr>
          <p:nvPr>
            <p:ph type="dt" sz="half" idx="10"/>
          </p:nvPr>
        </p:nvSpPr>
        <p:spPr/>
        <p:txBody>
          <a:bodyPr/>
          <a:lstStyle/>
          <a:p>
            <a:fld id="{FF91EBEC-C0D1-4EC3-AFDE-15ED94DA44FF}" type="datetimeFigureOut">
              <a:rPr lang="en-US" smtClean="0"/>
              <a:t>9/12/2018</a:t>
            </a:fld>
            <a:endParaRPr lang="en-US"/>
          </a:p>
        </p:txBody>
      </p:sp>
      <p:sp>
        <p:nvSpPr>
          <p:cNvPr id="6" name="Footer Placeholder 5">
            <a:extLst>
              <a:ext uri="{FF2B5EF4-FFF2-40B4-BE49-F238E27FC236}">
                <a16:creationId xmlns:a16="http://schemas.microsoft.com/office/drawing/2014/main" id="{DF21FF5A-7A0A-4938-AB3C-0C14DD9F8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8B587-4E13-4DFF-9FEE-8DF3BA3B7A83}"/>
              </a:ext>
            </a:extLst>
          </p:cNvPr>
          <p:cNvSpPr>
            <a:spLocks noGrp="1"/>
          </p:cNvSpPr>
          <p:nvPr>
            <p:ph type="sldNum" sz="quarter" idx="12"/>
          </p:nvPr>
        </p:nvSpPr>
        <p:spPr/>
        <p:txBody>
          <a:bodyPr/>
          <a:lstStyle/>
          <a:p>
            <a:fld id="{CA7FF078-1E02-411D-9614-C3E3D99F7E69}" type="slidenum">
              <a:rPr lang="en-US" smtClean="0"/>
              <a:t>‹#›</a:t>
            </a:fld>
            <a:endParaRPr lang="en-US"/>
          </a:p>
        </p:txBody>
      </p:sp>
    </p:spTree>
    <p:extLst>
      <p:ext uri="{BB962C8B-B14F-4D97-AF65-F5344CB8AC3E}">
        <p14:creationId xmlns:p14="http://schemas.microsoft.com/office/powerpoint/2010/main" val="323670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549A1-9CD6-4115-8F64-A36B5B3F2E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171117-1294-47A1-BEB4-742802BF10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5DB99-21A5-4B6C-9E4A-9E95D7D080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91EBEC-C0D1-4EC3-AFDE-15ED94DA44FF}" type="datetimeFigureOut">
              <a:rPr lang="en-US" smtClean="0"/>
              <a:t>9/12/2018</a:t>
            </a:fld>
            <a:endParaRPr lang="en-US"/>
          </a:p>
        </p:txBody>
      </p:sp>
      <p:sp>
        <p:nvSpPr>
          <p:cNvPr id="5" name="Footer Placeholder 4">
            <a:extLst>
              <a:ext uri="{FF2B5EF4-FFF2-40B4-BE49-F238E27FC236}">
                <a16:creationId xmlns:a16="http://schemas.microsoft.com/office/drawing/2014/main" id="{89325C6F-F095-4247-9EA4-4074AFFA3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22211B-4DDD-4B80-9BDC-28869CDA93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7FF078-1E02-411D-9614-C3E3D99F7E69}" type="slidenum">
              <a:rPr lang="en-US" smtClean="0"/>
              <a:t>‹#›</a:t>
            </a:fld>
            <a:endParaRPr lang="en-US"/>
          </a:p>
        </p:txBody>
      </p:sp>
    </p:spTree>
    <p:extLst>
      <p:ext uri="{BB962C8B-B14F-4D97-AF65-F5344CB8AC3E}">
        <p14:creationId xmlns:p14="http://schemas.microsoft.com/office/powerpoint/2010/main" val="3280031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roftgs.blogspot.com/" TargetMode="External"/><Relationship Id="rId2" Type="http://schemas.openxmlformats.org/officeDocument/2006/relationships/hyperlink" Target="https://github.com/profthyagu" TargetMode="External"/><Relationship Id="rId1" Type="http://schemas.openxmlformats.org/officeDocument/2006/relationships/slideLayout" Target="../slideLayouts/slideLayout2.xml"/><Relationship Id="rId5" Type="http://schemas.openxmlformats.org/officeDocument/2006/relationships/hyperlink" Target="mailto:innovationscontext@gmail.com" TargetMode="External"/><Relationship Id="rId4" Type="http://schemas.openxmlformats.org/officeDocument/2006/relationships/hyperlink" Target="mailto:profthyagu@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hyperlink" Target="https://www.google.co.in/url?sa=i&amp;rct=j&amp;q=&amp;esrc=s&amp;source=images&amp;cd=&amp;cad=rja&amp;uact=8&amp;ved=0ahUKEwjdxaGonIDZAhXEupQKHV__AToQjRwIBw&amp;url=https://www.quora.com/What-is-the-centroid&amp;psig=AOvVaw1SQMZRn4cynW9OvHF_iad1&amp;ust=1517420015923483"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8.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en.wikipedia.org/wiki/Bayes'_theorem" TargetMode="Externa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ernoulli_distribution" TargetMode="External"/><Relationship Id="rId2" Type="http://schemas.openxmlformats.org/officeDocument/2006/relationships/hyperlink" Target="https://en.wikipedia.org/wiki/Multinomial_distribution"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3.xml"/><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image" Target="../media/image39.png"/><Relationship Id="rId4" Type="http://schemas.openxmlformats.org/officeDocument/2006/relationships/hyperlink" Target="https://en.wikipedia.org/wiki/Normal_distribution"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proftgs.blogspot.com/" TargetMode="External"/><Relationship Id="rId2" Type="http://schemas.openxmlformats.org/officeDocument/2006/relationships/hyperlink" Target="https://github.com/profthyagu" TargetMode="External"/><Relationship Id="rId1" Type="http://schemas.openxmlformats.org/officeDocument/2006/relationships/slideLayout" Target="../slideLayouts/slideLayout2.xml"/><Relationship Id="rId5" Type="http://schemas.openxmlformats.org/officeDocument/2006/relationships/hyperlink" Target="mailto:innovationscontext@gmail.com" TargetMode="External"/><Relationship Id="rId4" Type="http://schemas.openxmlformats.org/officeDocument/2006/relationships/hyperlink" Target="mailto:profthyagu@gmail.com"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FA70-DA5C-42B2-A30D-4F7A68FA312E}"/>
              </a:ext>
            </a:extLst>
          </p:cNvPr>
          <p:cNvSpPr>
            <a:spLocks noGrp="1"/>
          </p:cNvSpPr>
          <p:nvPr>
            <p:ph type="title"/>
          </p:nvPr>
        </p:nvSpPr>
        <p:spPr>
          <a:xfrm>
            <a:off x="175727" y="111765"/>
            <a:ext cx="11786118" cy="877484"/>
          </a:xfrm>
          <a:solidFill>
            <a:schemeClr val="accent1">
              <a:lumMod val="20000"/>
              <a:lumOff val="80000"/>
            </a:schemeClr>
          </a:solidFill>
        </p:spPr>
        <p:txBody>
          <a:bodyPr/>
          <a:lstStyle/>
          <a:p>
            <a:r>
              <a:rPr lang="en-US" b="1" dirty="0"/>
              <a:t>Agenda </a:t>
            </a:r>
          </a:p>
        </p:txBody>
      </p:sp>
      <p:graphicFrame>
        <p:nvGraphicFramePr>
          <p:cNvPr id="6" name="Table 5">
            <a:extLst>
              <a:ext uri="{FF2B5EF4-FFF2-40B4-BE49-F238E27FC236}">
                <a16:creationId xmlns:a16="http://schemas.microsoft.com/office/drawing/2014/main" id="{7C30D0D9-8F4A-40CF-89DC-A975C6B3F23C}"/>
              </a:ext>
            </a:extLst>
          </p:cNvPr>
          <p:cNvGraphicFramePr>
            <a:graphicFrameLocks noGrp="1"/>
          </p:cNvGraphicFramePr>
          <p:nvPr>
            <p:extLst>
              <p:ext uri="{D42A27DB-BD31-4B8C-83A1-F6EECF244321}">
                <p14:modId xmlns:p14="http://schemas.microsoft.com/office/powerpoint/2010/main" val="2075437057"/>
              </p:ext>
            </p:extLst>
          </p:nvPr>
        </p:nvGraphicFramePr>
        <p:xfrm>
          <a:off x="268255" y="1880933"/>
          <a:ext cx="11339026" cy="1548067"/>
        </p:xfrm>
        <a:graphic>
          <a:graphicData uri="http://schemas.openxmlformats.org/drawingml/2006/table">
            <a:tbl>
              <a:tblPr firstRow="1" firstCol="1" bandRow="1">
                <a:tableStyleId>{5940675A-B579-460E-94D1-54222C63F5DA}</a:tableStyleId>
              </a:tblPr>
              <a:tblGrid>
                <a:gridCol w="1429534">
                  <a:extLst>
                    <a:ext uri="{9D8B030D-6E8A-4147-A177-3AD203B41FA5}">
                      <a16:colId xmlns:a16="http://schemas.microsoft.com/office/drawing/2014/main" val="2424970034"/>
                    </a:ext>
                  </a:extLst>
                </a:gridCol>
                <a:gridCol w="9909492">
                  <a:extLst>
                    <a:ext uri="{9D8B030D-6E8A-4147-A177-3AD203B41FA5}">
                      <a16:colId xmlns:a16="http://schemas.microsoft.com/office/drawing/2014/main" val="348346472"/>
                    </a:ext>
                  </a:extLst>
                </a:gridCol>
              </a:tblGrid>
              <a:tr h="1520309">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Day2</a:t>
                      </a:r>
                      <a:r>
                        <a:rPr lang="en-US" sz="2400" b="1" dirty="0">
                          <a:effectLst/>
                        </a:rPr>
                        <a:t>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Types of Machine Learning Algorithms </a:t>
                      </a:r>
                    </a:p>
                    <a:p>
                      <a:pPr marL="342900" marR="0" lvl="0" indent="-342900" algn="just">
                        <a:lnSpc>
                          <a:spcPct val="107000"/>
                        </a:lnSpc>
                        <a:spcBef>
                          <a:spcPts val="0"/>
                        </a:spcBef>
                        <a:spcAft>
                          <a:spcPts val="0"/>
                        </a:spcAft>
                        <a:buFont typeface="+mj-lt"/>
                        <a:buAutoNum type="arabicPeriod"/>
                      </a:pPr>
                      <a:r>
                        <a:rPr lang="en-US" sz="2400" b="1" dirty="0">
                          <a:solidFill>
                            <a:srgbClr val="0070C0"/>
                          </a:solidFill>
                          <a:effectLst/>
                        </a:rPr>
                        <a:t>Bayesian Learning: </a:t>
                      </a:r>
                      <a:r>
                        <a:rPr lang="en-US" sz="2400" b="1" dirty="0">
                          <a:effectLst/>
                        </a:rPr>
                        <a:t>Bayes Theorem and Concept Learning, ML and LS error Hypothesis, Naïve Bayes Classifier, Bayesian belief networks, EM Algorithm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8611361"/>
                  </a:ext>
                </a:extLst>
              </a:tr>
            </a:tbl>
          </a:graphicData>
        </a:graphic>
      </p:graphicFrame>
      <p:sp>
        <p:nvSpPr>
          <p:cNvPr id="4" name="Content Placeholder 2">
            <a:extLst>
              <a:ext uri="{FF2B5EF4-FFF2-40B4-BE49-F238E27FC236}">
                <a16:creationId xmlns:a16="http://schemas.microsoft.com/office/drawing/2014/main" id="{12E19C72-AFD1-46DD-8CDE-6904067E0AFD}"/>
              </a:ext>
            </a:extLst>
          </p:cNvPr>
          <p:cNvSpPr>
            <a:spLocks noGrp="1"/>
          </p:cNvSpPr>
          <p:nvPr>
            <p:ph idx="1"/>
          </p:nvPr>
        </p:nvSpPr>
        <p:spPr>
          <a:xfrm>
            <a:off x="1957874" y="4071660"/>
            <a:ext cx="7755294" cy="1815955"/>
          </a:xfrm>
        </p:spPr>
        <p:txBody>
          <a:bodyPr>
            <a:normAutofit fontScale="55000" lnSpcReduction="20000"/>
          </a:bodyPr>
          <a:lstStyle/>
          <a:p>
            <a:r>
              <a:rPr lang="en-US" sz="4000" dirty="0">
                <a:hlinkClick r:id="rId2"/>
              </a:rPr>
              <a:t>https://github.com/profthyagu</a:t>
            </a:r>
            <a:endParaRPr lang="en-US" sz="4000" dirty="0"/>
          </a:p>
          <a:p>
            <a:r>
              <a:rPr lang="en-US" sz="4000" dirty="0">
                <a:hlinkClick r:id="rId3"/>
              </a:rPr>
              <a:t>http://proftgs.blogspot.com</a:t>
            </a:r>
            <a:endParaRPr lang="en-US" sz="4000" dirty="0"/>
          </a:p>
          <a:p>
            <a:r>
              <a:rPr lang="en-US" sz="4000" dirty="0">
                <a:hlinkClick r:id="rId4"/>
              </a:rPr>
              <a:t>Gmail1: profthyagu@gmail.com</a:t>
            </a:r>
            <a:r>
              <a:rPr lang="en-US" sz="4000" dirty="0"/>
              <a:t>  </a:t>
            </a:r>
          </a:p>
          <a:p>
            <a:r>
              <a:rPr lang="en-US" sz="4000" dirty="0">
                <a:hlinkClick r:id="rId5"/>
              </a:rPr>
              <a:t>Gmal2 : innovationscontext@gmail.com</a:t>
            </a:r>
            <a:endParaRPr lang="en-US" sz="4000" dirty="0"/>
          </a:p>
          <a:p>
            <a:r>
              <a:rPr lang="en-US" sz="4000" b="1" dirty="0"/>
              <a:t>Mobile </a:t>
            </a:r>
            <a:r>
              <a:rPr lang="en-US" sz="4000" dirty="0"/>
              <a:t>: 9480123526 </a:t>
            </a:r>
          </a:p>
        </p:txBody>
      </p:sp>
    </p:spTree>
    <p:extLst>
      <p:ext uri="{BB962C8B-B14F-4D97-AF65-F5344CB8AC3E}">
        <p14:creationId xmlns:p14="http://schemas.microsoft.com/office/powerpoint/2010/main" val="2384163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75582"/>
          </a:xfrm>
          <a:solidFill>
            <a:schemeClr val="accent1">
              <a:lumMod val="40000"/>
              <a:lumOff val="60000"/>
            </a:schemeClr>
          </a:solidFill>
        </p:spPr>
        <p:txBody>
          <a:bodyPr>
            <a:noAutofit/>
          </a:bodyPr>
          <a:lstStyle/>
          <a:p>
            <a:r>
              <a:rPr lang="en-US" sz="3200" b="1" dirty="0"/>
              <a:t>Types of Supervised Learning  </a:t>
            </a:r>
            <a:br>
              <a:rPr lang="en-US" sz="3200" b="1" dirty="0"/>
            </a:br>
            <a:r>
              <a:rPr lang="en-US" sz="1800" dirty="0"/>
              <a:t>(</a:t>
            </a:r>
            <a:r>
              <a:rPr lang="en-US" sz="1800" b="1" dirty="0"/>
              <a:t>Task Driven . Develop Prediction Model based on Input and Output Data</a:t>
            </a:r>
            <a:r>
              <a:rPr lang="en-US" sz="1800" dirty="0"/>
              <a:t>)</a:t>
            </a:r>
          </a:p>
        </p:txBody>
      </p:sp>
      <p:sp>
        <p:nvSpPr>
          <p:cNvPr id="3" name="Content Placeholder 2"/>
          <p:cNvSpPr>
            <a:spLocks noGrp="1"/>
          </p:cNvSpPr>
          <p:nvPr>
            <p:ph idx="1"/>
          </p:nvPr>
        </p:nvSpPr>
        <p:spPr>
          <a:xfrm>
            <a:off x="838201" y="1825625"/>
            <a:ext cx="4718538" cy="4351338"/>
          </a:xfrm>
        </p:spPr>
        <p:txBody>
          <a:bodyPr>
            <a:normAutofit/>
          </a:bodyPr>
          <a:lstStyle/>
          <a:p>
            <a:pPr marL="514350" indent="-514350">
              <a:buFont typeface="+mj-lt"/>
              <a:buAutoNum type="arabicPeriod"/>
            </a:pPr>
            <a:r>
              <a:rPr lang="en-US" b="1" dirty="0"/>
              <a:t>Classification ( Discrete) </a:t>
            </a:r>
          </a:p>
          <a:p>
            <a:pPr marL="914400" lvl="1" indent="-514350">
              <a:buFont typeface="+mj-lt"/>
              <a:buAutoNum type="alphaLcParenR"/>
            </a:pPr>
            <a:r>
              <a:rPr lang="en-US" dirty="0"/>
              <a:t>Logistic Regression</a:t>
            </a:r>
          </a:p>
          <a:p>
            <a:pPr marL="914400" lvl="1" indent="-514350">
              <a:buFont typeface="+mj-lt"/>
              <a:buAutoNum type="alphaLcParenR"/>
            </a:pPr>
            <a:r>
              <a:rPr lang="en-US" dirty="0"/>
              <a:t>KNN </a:t>
            </a:r>
          </a:p>
          <a:p>
            <a:pPr marL="914400" lvl="1" indent="-514350">
              <a:buFont typeface="+mj-lt"/>
              <a:buAutoNum type="alphaLcParenR"/>
            </a:pPr>
            <a:r>
              <a:rPr lang="en-US" dirty="0"/>
              <a:t>Decision Trees </a:t>
            </a:r>
          </a:p>
          <a:p>
            <a:pPr marL="914400" lvl="1" indent="-514350">
              <a:buFont typeface="+mj-lt"/>
              <a:buAutoNum type="alphaLcParenR"/>
            </a:pPr>
            <a:r>
              <a:rPr lang="en-US" dirty="0"/>
              <a:t>Support Vector Machines</a:t>
            </a:r>
          </a:p>
          <a:p>
            <a:pPr marL="914400" lvl="1" indent="-514350">
              <a:buFont typeface="+mj-lt"/>
              <a:buAutoNum type="alphaLcParenR"/>
            </a:pPr>
            <a:r>
              <a:rPr lang="en-US" dirty="0"/>
              <a:t>Naïve Bayesian </a:t>
            </a:r>
          </a:p>
          <a:p>
            <a:pPr marL="914400" lvl="1" indent="-514350">
              <a:buFont typeface="+mj-lt"/>
              <a:buAutoNum type="alphaLcParenR"/>
            </a:pPr>
            <a:r>
              <a:rPr lang="en-US" dirty="0"/>
              <a:t>Discriminant  Analysis </a:t>
            </a:r>
          </a:p>
          <a:p>
            <a:pPr marL="914400" lvl="1" indent="-514350">
              <a:buFont typeface="+mj-lt"/>
              <a:buAutoNum type="alphaLcParenR"/>
            </a:pPr>
            <a:r>
              <a:rPr lang="en-US" dirty="0"/>
              <a:t>Random Forest</a:t>
            </a:r>
          </a:p>
          <a:p>
            <a:pPr marL="914400" lvl="1" indent="-514350">
              <a:buFont typeface="+mj-lt"/>
              <a:buAutoNum type="alphaLcParenR"/>
            </a:pPr>
            <a:r>
              <a:rPr lang="en-US" dirty="0"/>
              <a:t>AdaBoost</a:t>
            </a:r>
          </a:p>
          <a:p>
            <a:pPr marL="914400" lvl="1" indent="-514350">
              <a:buFont typeface="+mj-lt"/>
              <a:buAutoNum type="alphaLcParenR"/>
            </a:pPr>
            <a:r>
              <a:rPr lang="en-US" dirty="0"/>
              <a:t>Neural Networks</a:t>
            </a:r>
          </a:p>
          <a:p>
            <a:pPr marL="1314450" lvl="2" indent="-514350">
              <a:buFont typeface="+mj-lt"/>
              <a:buAutoNum type="alphaLcParenR"/>
            </a:pPr>
            <a:endParaRPr lang="en-US" dirty="0"/>
          </a:p>
        </p:txBody>
      </p:sp>
      <p:sp>
        <p:nvSpPr>
          <p:cNvPr id="5" name="Content Placeholder 2">
            <a:extLst>
              <a:ext uri="{FF2B5EF4-FFF2-40B4-BE49-F238E27FC236}">
                <a16:creationId xmlns:a16="http://schemas.microsoft.com/office/drawing/2014/main" id="{12FCEA78-86D8-418D-872D-0362EEB0EA2F}"/>
              </a:ext>
            </a:extLst>
          </p:cNvPr>
          <p:cNvSpPr txBox="1">
            <a:spLocks/>
          </p:cNvSpPr>
          <p:nvPr/>
        </p:nvSpPr>
        <p:spPr>
          <a:xfrm>
            <a:off x="6096000" y="1825625"/>
            <a:ext cx="47185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b="1" dirty="0"/>
              <a:t>Regression ( Continuous)</a:t>
            </a:r>
          </a:p>
          <a:p>
            <a:pPr marL="914400" lvl="1" indent="-514350">
              <a:buFont typeface="+mj-lt"/>
              <a:buAutoNum type="alphaLcParenR"/>
            </a:pPr>
            <a:r>
              <a:rPr lang="en-US" dirty="0"/>
              <a:t>Linear Regression </a:t>
            </a:r>
          </a:p>
          <a:p>
            <a:pPr marL="914400" lvl="1" indent="-514350">
              <a:buFont typeface="+mj-lt"/>
              <a:buAutoNum type="alphaLcParenR"/>
            </a:pPr>
            <a:r>
              <a:rPr lang="en-US" dirty="0"/>
              <a:t>SVR</a:t>
            </a:r>
          </a:p>
          <a:p>
            <a:pPr marL="914400" lvl="1" indent="-514350">
              <a:buFont typeface="+mj-lt"/>
              <a:buAutoNum type="alphaLcParenR"/>
            </a:pPr>
            <a:r>
              <a:rPr lang="en-US" dirty="0"/>
              <a:t>GPR</a:t>
            </a:r>
          </a:p>
          <a:p>
            <a:pPr marL="914400" lvl="1" indent="-514350">
              <a:buFont typeface="+mj-lt"/>
              <a:buAutoNum type="alphaLcParenR"/>
            </a:pPr>
            <a:r>
              <a:rPr lang="en-US" dirty="0"/>
              <a:t>Ensemble Methods </a:t>
            </a:r>
          </a:p>
        </p:txBody>
      </p:sp>
      <p:sp>
        <p:nvSpPr>
          <p:cNvPr id="4" name="Footer Placeholder 3">
            <a:extLst>
              <a:ext uri="{FF2B5EF4-FFF2-40B4-BE49-F238E27FC236}">
                <a16:creationId xmlns:a16="http://schemas.microsoft.com/office/drawing/2014/main" id="{26EBF7A2-9585-4E20-9576-C2D22A9045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031165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92C2-1802-412D-B326-7DE5748C4574}"/>
              </a:ext>
            </a:extLst>
          </p:cNvPr>
          <p:cNvPicPr>
            <a:picLocks noChangeAspect="1"/>
          </p:cNvPicPr>
          <p:nvPr/>
        </p:nvPicPr>
        <p:blipFill>
          <a:blip r:embed="rId2"/>
          <a:stretch>
            <a:fillRect/>
          </a:stretch>
        </p:blipFill>
        <p:spPr>
          <a:xfrm>
            <a:off x="2776537" y="1451423"/>
            <a:ext cx="7127118" cy="3701602"/>
          </a:xfrm>
          <a:prstGeom prst="rect">
            <a:avLst/>
          </a:prstGeom>
          <a:ln w="38100">
            <a:solidFill>
              <a:schemeClr val="tx1"/>
            </a:solidFill>
          </a:ln>
        </p:spPr>
      </p:pic>
      <p:pic>
        <p:nvPicPr>
          <p:cNvPr id="3" name="Picture 2">
            <a:extLst>
              <a:ext uri="{FF2B5EF4-FFF2-40B4-BE49-F238E27FC236}">
                <a16:creationId xmlns:a16="http://schemas.microsoft.com/office/drawing/2014/main" id="{883336BF-34D8-4A05-9222-E4832D44F736}"/>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B4F15AB-EA57-40BC-944D-CAE41B51F3C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5251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76400" y="1066800"/>
            <a:ext cx="8229600" cy="1143000"/>
          </a:xfrm>
          <a:solidFill>
            <a:schemeClr val="accent1">
              <a:lumMod val="20000"/>
              <a:lumOff val="80000"/>
            </a:schemeClr>
          </a:solidFill>
        </p:spPr>
        <p:txBody>
          <a:bodyPr>
            <a:normAutofit fontScale="90000"/>
          </a:bodyPr>
          <a:lstStyle/>
          <a:p>
            <a:pPr eaLnBrk="1" hangingPunct="1"/>
            <a:r>
              <a:rPr lang="en-US" u="sng" dirty="0"/>
              <a:t>Centroid with respect to three points</a:t>
            </a:r>
          </a:p>
        </p:txBody>
      </p:sp>
      <p:pic>
        <p:nvPicPr>
          <p:cNvPr id="53250" name="Picture 2" descr="Image result for what is centroid">
            <a:hlinkClick r:id="rId2"/>
          </p:cNvPr>
          <p:cNvPicPr>
            <a:picLocks noChangeAspect="1" noChangeArrowheads="1"/>
          </p:cNvPicPr>
          <p:nvPr/>
        </p:nvPicPr>
        <p:blipFill>
          <a:blip r:embed="rId3"/>
          <a:srcRect/>
          <a:stretch>
            <a:fillRect/>
          </a:stretch>
        </p:blipFill>
        <p:spPr bwMode="auto">
          <a:xfrm>
            <a:off x="3276600" y="3352800"/>
            <a:ext cx="4114800" cy="1409700"/>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F560C538-7FF2-4180-B2C9-612BD5B362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70464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DA9E2-CD45-4DB1-A8BB-239DB70E69B8}"/>
              </a:ext>
            </a:extLst>
          </p:cNvPr>
          <p:cNvPicPr>
            <a:picLocks noChangeAspect="1"/>
          </p:cNvPicPr>
          <p:nvPr/>
        </p:nvPicPr>
        <p:blipFill>
          <a:blip r:embed="rId2"/>
          <a:stretch>
            <a:fillRect/>
          </a:stretch>
        </p:blipFill>
        <p:spPr>
          <a:xfrm>
            <a:off x="1222310" y="951722"/>
            <a:ext cx="9349274" cy="4917233"/>
          </a:xfrm>
          <a:prstGeom prst="rect">
            <a:avLst/>
          </a:prstGeom>
          <a:ln w="38100">
            <a:solidFill>
              <a:schemeClr val="tx1"/>
            </a:solidFill>
          </a:ln>
        </p:spPr>
      </p:pic>
      <p:pic>
        <p:nvPicPr>
          <p:cNvPr id="3" name="Picture 2">
            <a:extLst>
              <a:ext uri="{FF2B5EF4-FFF2-40B4-BE49-F238E27FC236}">
                <a16:creationId xmlns:a16="http://schemas.microsoft.com/office/drawing/2014/main" id="{1789A846-4D27-4D4B-B3D6-DAC2DDA3DD3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AF773FA-3FE2-41C7-B938-D8E390BBFBA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248832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C49F-3097-4E45-8668-13B502D0BE1F}"/>
              </a:ext>
            </a:extLst>
          </p:cNvPr>
          <p:cNvSpPr>
            <a:spLocks noGrp="1"/>
          </p:cNvSpPr>
          <p:nvPr>
            <p:ph type="title"/>
          </p:nvPr>
        </p:nvSpPr>
        <p:spPr>
          <a:xfrm>
            <a:off x="0" y="0"/>
            <a:ext cx="12192000" cy="580571"/>
          </a:xfrm>
          <a:solidFill>
            <a:schemeClr val="accent1">
              <a:lumMod val="20000"/>
              <a:lumOff val="80000"/>
            </a:schemeClr>
          </a:solidFill>
        </p:spPr>
        <p:txBody>
          <a:bodyPr>
            <a:normAutofit fontScale="90000"/>
          </a:bodyPr>
          <a:lstStyle/>
          <a:p>
            <a:r>
              <a:rPr lang="en-US" b="1" dirty="0"/>
              <a:t>Examples of K Means</a:t>
            </a:r>
          </a:p>
        </p:txBody>
      </p:sp>
      <p:pic>
        <p:nvPicPr>
          <p:cNvPr id="4" name="Picture 3">
            <a:extLst>
              <a:ext uri="{FF2B5EF4-FFF2-40B4-BE49-F238E27FC236}">
                <a16:creationId xmlns:a16="http://schemas.microsoft.com/office/drawing/2014/main" id="{EED2E026-6F89-4B10-8B11-F8354C761E56}"/>
              </a:ext>
            </a:extLst>
          </p:cNvPr>
          <p:cNvPicPr>
            <a:picLocks noChangeAspect="1"/>
          </p:cNvPicPr>
          <p:nvPr/>
        </p:nvPicPr>
        <p:blipFill>
          <a:blip r:embed="rId2"/>
          <a:stretch>
            <a:fillRect/>
          </a:stretch>
        </p:blipFill>
        <p:spPr>
          <a:xfrm>
            <a:off x="688391" y="916473"/>
            <a:ext cx="10515600" cy="5370285"/>
          </a:xfrm>
          <a:prstGeom prst="rect">
            <a:avLst/>
          </a:prstGeom>
          <a:ln w="28575">
            <a:solidFill>
              <a:schemeClr val="tx1"/>
            </a:solidFill>
          </a:ln>
        </p:spPr>
      </p:pic>
      <p:sp>
        <p:nvSpPr>
          <p:cNvPr id="3" name="Footer Placeholder 2">
            <a:extLst>
              <a:ext uri="{FF2B5EF4-FFF2-40B4-BE49-F238E27FC236}">
                <a16:creationId xmlns:a16="http://schemas.microsoft.com/office/drawing/2014/main" id="{B79843DD-2828-4491-9AA5-600E04DA0AD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09346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CA0C-C54C-45EC-98F1-20CA0DDEA321}"/>
              </a:ext>
            </a:extLst>
          </p:cNvPr>
          <p:cNvSpPr>
            <a:spLocks noGrp="1"/>
          </p:cNvSpPr>
          <p:nvPr>
            <p:ph type="title"/>
          </p:nvPr>
        </p:nvSpPr>
        <p:spPr>
          <a:xfrm>
            <a:off x="0" y="1"/>
            <a:ext cx="12192000" cy="876300"/>
          </a:xfrm>
          <a:solidFill>
            <a:schemeClr val="accent1">
              <a:lumMod val="20000"/>
              <a:lumOff val="80000"/>
            </a:schemeClr>
          </a:solidFill>
        </p:spPr>
        <p:txBody>
          <a:bodyPr/>
          <a:lstStyle/>
          <a:p>
            <a:r>
              <a:rPr lang="en-US" b="1" dirty="0"/>
              <a:t>Lab Program 8</a:t>
            </a:r>
          </a:p>
        </p:txBody>
      </p:sp>
      <p:sp>
        <p:nvSpPr>
          <p:cNvPr id="3" name="Content Placeholder 2">
            <a:extLst>
              <a:ext uri="{FF2B5EF4-FFF2-40B4-BE49-F238E27FC236}">
                <a16:creationId xmlns:a16="http://schemas.microsoft.com/office/drawing/2014/main" id="{4B1D5202-8179-4369-ABF4-F29AE867C94F}"/>
              </a:ext>
            </a:extLst>
          </p:cNvPr>
          <p:cNvSpPr>
            <a:spLocks noGrp="1"/>
          </p:cNvSpPr>
          <p:nvPr>
            <p:ph idx="1"/>
          </p:nvPr>
        </p:nvSpPr>
        <p:spPr>
          <a:xfrm>
            <a:off x="838200" y="1163152"/>
            <a:ext cx="10515600" cy="4351338"/>
          </a:xfrm>
        </p:spPr>
        <p:txBody>
          <a:bodyPr>
            <a:normAutofit/>
          </a:bodyPr>
          <a:lstStyle/>
          <a:p>
            <a:pPr algn="just"/>
            <a:r>
              <a:rPr lang="en-US" dirty="0"/>
              <a:t> </a:t>
            </a:r>
            <a:r>
              <a:rPr lang="en-US" sz="4400" dirty="0"/>
              <a:t>Apply EM algorithm to cluster a set of data stored in a .CSV file. Use the same data set for clustering using k-Means algorithm. Compare the results of these two algorithms and comment on the quality of clustering. You can add Python ML library classes/API in the program.</a:t>
            </a:r>
          </a:p>
        </p:txBody>
      </p:sp>
      <p:sp>
        <p:nvSpPr>
          <p:cNvPr id="4" name="Footer Placeholder 3">
            <a:extLst>
              <a:ext uri="{FF2B5EF4-FFF2-40B4-BE49-F238E27FC236}">
                <a16:creationId xmlns:a16="http://schemas.microsoft.com/office/drawing/2014/main" id="{81BA8EB8-2C16-49E4-8C5D-9E228AE7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928563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2985-B3A0-493F-8F4E-2DD110C6B080}"/>
              </a:ext>
            </a:extLst>
          </p:cNvPr>
          <p:cNvSpPr>
            <a:spLocks noGrp="1"/>
          </p:cNvSpPr>
          <p:nvPr>
            <p:ph type="title"/>
          </p:nvPr>
        </p:nvSpPr>
        <p:spPr>
          <a:xfrm>
            <a:off x="4038600" y="2501835"/>
            <a:ext cx="3435220" cy="1325563"/>
          </a:xfrm>
          <a:solidFill>
            <a:schemeClr val="tx2">
              <a:lumMod val="20000"/>
              <a:lumOff val="80000"/>
            </a:schemeClr>
          </a:solidFill>
        </p:spPr>
        <p:txBody>
          <a:bodyPr/>
          <a:lstStyle/>
          <a:p>
            <a:r>
              <a:rPr lang="en-US" b="1" dirty="0"/>
              <a:t>Source Code</a:t>
            </a:r>
          </a:p>
        </p:txBody>
      </p:sp>
      <p:sp>
        <p:nvSpPr>
          <p:cNvPr id="4" name="Footer Placeholder 3">
            <a:extLst>
              <a:ext uri="{FF2B5EF4-FFF2-40B4-BE49-F238E27FC236}">
                <a16:creationId xmlns:a16="http://schemas.microsoft.com/office/drawing/2014/main" id="{5B5D1B1C-021A-4500-A7AB-B1BA4B29E5B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68250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1.2.2: Unsupervised Learning </a:t>
            </a:r>
          </a:p>
        </p:txBody>
      </p:sp>
      <p:sp>
        <p:nvSpPr>
          <p:cNvPr id="3" name="Content Placeholder 2"/>
          <p:cNvSpPr>
            <a:spLocks noGrp="1"/>
          </p:cNvSpPr>
          <p:nvPr>
            <p:ph idx="1"/>
          </p:nvPr>
        </p:nvSpPr>
        <p:spPr>
          <a:xfrm>
            <a:off x="251927" y="1492898"/>
            <a:ext cx="11756571" cy="4292082"/>
          </a:xfrm>
        </p:spPr>
        <p:txBody>
          <a:bodyPr>
            <a:normAutofit/>
          </a:bodyPr>
          <a:lstStyle/>
          <a:p>
            <a:r>
              <a:rPr lang="en-US" dirty="0"/>
              <a:t>This approach is </a:t>
            </a:r>
            <a:r>
              <a:rPr lang="en-US" b="1" dirty="0"/>
              <a:t>data driven </a:t>
            </a:r>
            <a:r>
              <a:rPr lang="en-US" dirty="0"/>
              <a:t>. The computer is trained with </a:t>
            </a:r>
            <a:r>
              <a:rPr lang="en-US" b="1" i="1" dirty="0"/>
              <a:t>unlabeled </a:t>
            </a:r>
            <a:r>
              <a:rPr lang="en-US" dirty="0"/>
              <a:t>input data.</a:t>
            </a:r>
          </a:p>
          <a:p>
            <a:r>
              <a:rPr lang="en-US" dirty="0"/>
              <a:t>These algorithms try to use techniques on the input data to </a:t>
            </a:r>
            <a:r>
              <a:rPr lang="en-US" b="1" i="1" dirty="0"/>
              <a:t>mine for rules</a:t>
            </a:r>
            <a:r>
              <a:rPr lang="en-US" b="1" dirty="0"/>
              <a:t>, </a:t>
            </a:r>
            <a:r>
              <a:rPr lang="en-US" b="1" i="1" dirty="0"/>
              <a:t>detect patterns</a:t>
            </a:r>
            <a:r>
              <a:rPr lang="en-US" b="1" dirty="0"/>
              <a:t>, and </a:t>
            </a:r>
            <a:r>
              <a:rPr lang="en-US" b="1" i="1" dirty="0"/>
              <a:t>summarize and group the data points</a:t>
            </a:r>
            <a:r>
              <a:rPr lang="en-US" b="1" dirty="0"/>
              <a:t> </a:t>
            </a:r>
            <a:r>
              <a:rPr lang="en-US" dirty="0"/>
              <a:t>which help in deriving meaningful insights and describe the data better to the users.</a:t>
            </a:r>
          </a:p>
          <a:p>
            <a:pPr fontAlgn="base"/>
            <a:r>
              <a:rPr lang="en-US" b="1" dirty="0"/>
              <a:t>Mathematically,</a:t>
            </a:r>
            <a:r>
              <a:rPr lang="en-US" dirty="0"/>
              <a:t> Unsupervised learning is where </a:t>
            </a:r>
            <a:r>
              <a:rPr lang="en-US" b="1" dirty="0"/>
              <a:t>you only have input data (X) </a:t>
            </a:r>
            <a:r>
              <a:rPr lang="en-US" dirty="0"/>
              <a:t>and no corresponding output variables.</a:t>
            </a:r>
          </a:p>
          <a:p>
            <a:pPr fontAlgn="base"/>
            <a:r>
              <a:rPr lang="en-US" dirty="0"/>
              <a:t>The goal for unsupervised learning is to model the </a:t>
            </a:r>
            <a:r>
              <a:rPr lang="en-US" b="1" i="1" dirty="0"/>
              <a:t>underlying structure or distribution in the data in order to learn more about the data</a:t>
            </a:r>
            <a:endParaRPr lang="en-US" b="1" dirty="0"/>
          </a:p>
          <a:p>
            <a:endParaRPr lang="en-US" dirty="0"/>
          </a:p>
        </p:txBody>
      </p:sp>
      <p:sp>
        <p:nvSpPr>
          <p:cNvPr id="4" name="Footer Placeholder 3">
            <a:extLst>
              <a:ext uri="{FF2B5EF4-FFF2-40B4-BE49-F238E27FC236}">
                <a16:creationId xmlns:a16="http://schemas.microsoft.com/office/drawing/2014/main" id="{B9C66D6A-4C4C-47A5-9892-761AD43521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8392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89888" y="1194318"/>
            <a:ext cx="5170803" cy="3594148"/>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24B9BDEC-4740-40B1-9BAB-FE18A7BFC8A8}"/>
              </a:ext>
            </a:extLst>
          </p:cNvPr>
          <p:cNvSpPr>
            <a:spLocks noGrp="1"/>
          </p:cNvSpPr>
          <p:nvPr>
            <p:ph type="ftr" sz="quarter" idx="11"/>
          </p:nvPr>
        </p:nvSpPr>
        <p:spPr>
          <a:xfrm>
            <a:off x="4038600" y="6356350"/>
            <a:ext cx="4114800" cy="365125"/>
          </a:xfrm>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EBF3D2A5-27FF-4013-957C-BF36A1442C81}"/>
              </a:ext>
            </a:extLst>
          </p:cNvPr>
          <p:cNvPicPr>
            <a:picLocks noChangeAspect="1"/>
          </p:cNvPicPr>
          <p:nvPr/>
        </p:nvPicPr>
        <p:blipFill>
          <a:blip r:embed="rId3"/>
          <a:stretch>
            <a:fillRect/>
          </a:stretch>
        </p:blipFill>
        <p:spPr>
          <a:xfrm>
            <a:off x="7158138" y="1194318"/>
            <a:ext cx="2619468" cy="3048646"/>
          </a:xfrm>
          <a:prstGeom prst="rect">
            <a:avLst/>
          </a:prstGeom>
        </p:spPr>
      </p:pic>
      <p:sp>
        <p:nvSpPr>
          <p:cNvPr id="5" name="TextBox 4">
            <a:extLst>
              <a:ext uri="{FF2B5EF4-FFF2-40B4-BE49-F238E27FC236}">
                <a16:creationId xmlns:a16="http://schemas.microsoft.com/office/drawing/2014/main" id="{CE632926-DB12-4C42-A202-BEF80EB937C2}"/>
              </a:ext>
            </a:extLst>
          </p:cNvPr>
          <p:cNvSpPr txBox="1"/>
          <p:nvPr/>
        </p:nvSpPr>
        <p:spPr>
          <a:xfrm>
            <a:off x="7158138" y="4389378"/>
            <a:ext cx="3033512" cy="830997"/>
          </a:xfrm>
          <a:prstGeom prst="rect">
            <a:avLst/>
          </a:prstGeom>
          <a:noFill/>
        </p:spPr>
        <p:txBody>
          <a:bodyPr wrap="square" rtlCol="0">
            <a:spAutoFit/>
          </a:bodyPr>
          <a:lstStyle/>
          <a:p>
            <a:pPr algn="ctr"/>
            <a:r>
              <a:rPr lang="en-US" sz="2400"/>
              <a:t>Unsupervised Learning</a:t>
            </a:r>
          </a:p>
          <a:p>
            <a:pPr algn="ctr"/>
            <a:r>
              <a:rPr lang="en-US" sz="2400" b="1"/>
              <a:t>(I am Self Learner) </a:t>
            </a:r>
            <a:endParaRPr lang="en-US" sz="2400" b="1" dirty="0"/>
          </a:p>
        </p:txBody>
      </p:sp>
    </p:spTree>
    <p:extLst>
      <p:ext uri="{BB962C8B-B14F-4D97-AF65-F5344CB8AC3E}">
        <p14:creationId xmlns:p14="http://schemas.microsoft.com/office/powerpoint/2010/main" val="3482253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nsupervised Learning - Machine Learning Tutorial">
            <a:extLst>
              <a:ext uri="{FF2B5EF4-FFF2-40B4-BE49-F238E27FC236}">
                <a16:creationId xmlns:a16="http://schemas.microsoft.com/office/drawing/2014/main" id="{417C8941-E7EC-438C-AEE9-CD35F9AD2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 y="571500"/>
            <a:ext cx="10810875" cy="57150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46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08F5-6AC2-435C-8DF4-DDC0708EC3BF}"/>
              </a:ext>
            </a:extLst>
          </p:cNvPr>
          <p:cNvSpPr>
            <a:spLocks noGrp="1"/>
          </p:cNvSpPr>
          <p:nvPr>
            <p:ph type="title"/>
          </p:nvPr>
        </p:nvSpPr>
        <p:spPr>
          <a:xfrm>
            <a:off x="0" y="1"/>
            <a:ext cx="12192000" cy="979714"/>
          </a:xfrm>
          <a:solidFill>
            <a:schemeClr val="accent1">
              <a:lumMod val="40000"/>
              <a:lumOff val="60000"/>
            </a:schemeClr>
          </a:solidFill>
        </p:spPr>
        <p:txBody>
          <a:bodyPr/>
          <a:lstStyle/>
          <a:p>
            <a:r>
              <a:rPr lang="en-US" dirty="0"/>
              <a:t>Unsupervised Learning Use cases</a:t>
            </a:r>
          </a:p>
        </p:txBody>
      </p:sp>
      <p:pic>
        <p:nvPicPr>
          <p:cNvPr id="7170" name="Picture 2" descr="Unsupervised Learning Example - Machine Learning Tutorial - Edureka">
            <a:extLst>
              <a:ext uri="{FF2B5EF4-FFF2-40B4-BE49-F238E27FC236}">
                <a16:creationId xmlns:a16="http://schemas.microsoft.com/office/drawing/2014/main" id="{42FA4250-AC52-4BD0-92A7-BD697FB19B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694" y="1809265"/>
            <a:ext cx="5029200" cy="2828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9348E7-98A4-4763-9DE1-9ADFC91B9D84}"/>
              </a:ext>
            </a:extLst>
          </p:cNvPr>
          <p:cNvSpPr/>
          <p:nvPr/>
        </p:nvSpPr>
        <p:spPr>
          <a:xfrm>
            <a:off x="5598367" y="3973009"/>
            <a:ext cx="6391470" cy="2308324"/>
          </a:xfrm>
          <a:prstGeom prst="rect">
            <a:avLst/>
          </a:prstGeom>
        </p:spPr>
        <p:txBody>
          <a:bodyPr wrap="square">
            <a:spAutoFit/>
          </a:bodyPr>
          <a:lstStyle/>
          <a:p>
            <a:r>
              <a:rPr lang="en-US" dirty="0">
                <a:solidFill>
                  <a:srgbClr val="555555"/>
                </a:solidFill>
                <a:latin typeface="verdana" panose="020B0604030504040204" pitchFamily="34" charset="0"/>
              </a:rPr>
              <a:t>A friend invites you to his party where you meet </a:t>
            </a:r>
            <a:r>
              <a:rPr lang="en-US" b="1" dirty="0">
                <a:solidFill>
                  <a:srgbClr val="555555"/>
                </a:solidFill>
                <a:latin typeface="verdana" panose="020B0604030504040204" pitchFamily="34" charset="0"/>
              </a:rPr>
              <a:t>totally strangers</a:t>
            </a:r>
            <a:r>
              <a:rPr lang="en-US" dirty="0">
                <a:solidFill>
                  <a:srgbClr val="555555"/>
                </a:solidFill>
                <a:latin typeface="verdana" panose="020B0604030504040204" pitchFamily="34" charset="0"/>
              </a:rPr>
              <a:t>. Now you will classify them using unsupervised learning (no prior knowledge) and this classification can be on the basis of </a:t>
            </a:r>
            <a:r>
              <a:rPr lang="en-US" b="1" i="1" dirty="0">
                <a:solidFill>
                  <a:srgbClr val="555555"/>
                </a:solidFill>
                <a:latin typeface="verdana" panose="020B0604030504040204" pitchFamily="34" charset="0"/>
              </a:rPr>
              <a:t>gender, age group, dressing, educational qualification or whatever way you would like.</a:t>
            </a:r>
            <a:r>
              <a:rPr lang="en-US" dirty="0">
                <a:solidFill>
                  <a:srgbClr val="555555"/>
                </a:solidFill>
                <a:latin typeface="verdana" panose="020B0604030504040204" pitchFamily="34" charset="0"/>
              </a:rPr>
              <a:t> Since you didn’t have any prior knowledge about people and so you just classified them “on-the-go”.</a:t>
            </a:r>
            <a:endParaRPr lang="en-US" dirty="0"/>
          </a:p>
        </p:txBody>
      </p:sp>
    </p:spTree>
    <p:extLst>
      <p:ext uri="{BB962C8B-B14F-4D97-AF65-F5344CB8AC3E}">
        <p14:creationId xmlns:p14="http://schemas.microsoft.com/office/powerpoint/2010/main" val="393867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808F5-6AC2-435C-8DF4-DDC0708EC3BF}"/>
              </a:ext>
            </a:extLst>
          </p:cNvPr>
          <p:cNvSpPr>
            <a:spLocks noGrp="1"/>
          </p:cNvSpPr>
          <p:nvPr>
            <p:ph type="title"/>
          </p:nvPr>
        </p:nvSpPr>
        <p:spPr>
          <a:xfrm>
            <a:off x="-1" y="1"/>
            <a:ext cx="12192001" cy="998376"/>
          </a:xfrm>
          <a:solidFill>
            <a:schemeClr val="accent1">
              <a:lumMod val="40000"/>
              <a:lumOff val="60000"/>
            </a:schemeClr>
          </a:solidFill>
        </p:spPr>
        <p:txBody>
          <a:bodyPr/>
          <a:lstStyle/>
          <a:p>
            <a:r>
              <a:rPr lang="en-US" b="1" dirty="0"/>
              <a:t>Unsupervised Learning Use cases</a:t>
            </a:r>
          </a:p>
        </p:txBody>
      </p:sp>
      <p:sp>
        <p:nvSpPr>
          <p:cNvPr id="4" name="Rectangle 3">
            <a:extLst>
              <a:ext uri="{FF2B5EF4-FFF2-40B4-BE49-F238E27FC236}">
                <a16:creationId xmlns:a16="http://schemas.microsoft.com/office/drawing/2014/main" id="{E79348E7-98A4-4763-9DE1-9ADFC91B9D84}"/>
              </a:ext>
            </a:extLst>
          </p:cNvPr>
          <p:cNvSpPr/>
          <p:nvPr/>
        </p:nvSpPr>
        <p:spPr>
          <a:xfrm>
            <a:off x="5724330" y="2508103"/>
            <a:ext cx="6096000" cy="3416320"/>
          </a:xfrm>
          <a:prstGeom prst="rect">
            <a:avLst/>
          </a:prstGeom>
        </p:spPr>
        <p:txBody>
          <a:bodyPr>
            <a:spAutoFit/>
          </a:bodyPr>
          <a:lstStyle/>
          <a:p>
            <a:r>
              <a:rPr lang="en-US" sz="2400" dirty="0"/>
              <a:t>Let’s suppose you have never seen a Football match before and </a:t>
            </a:r>
            <a:r>
              <a:rPr lang="en-US" sz="2400" b="1" i="1" dirty="0"/>
              <a:t>by chance watch a video on internet, now you can classify players on the basis of different criterion like Players wearing the same sort of kits are in one class, Players of one style are in one class (players, goal keeper, referee), or on the basis of playing style(attacker or defender) or whatever way you would observe, you can classify it.</a:t>
            </a:r>
          </a:p>
        </p:txBody>
      </p:sp>
      <p:pic>
        <p:nvPicPr>
          <p:cNvPr id="8194" name="Picture 2" descr="football match - machine learning tutorial - edureka">
            <a:extLst>
              <a:ext uri="{FF2B5EF4-FFF2-40B4-BE49-F238E27FC236}">
                <a16:creationId xmlns:a16="http://schemas.microsoft.com/office/drawing/2014/main" id="{18260771-67AA-43E6-9E36-0D02C5509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70" y="1690688"/>
            <a:ext cx="50292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64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Types of Unsupervised Learning </a:t>
            </a:r>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b="1" dirty="0"/>
              <a:t>Clustering </a:t>
            </a:r>
          </a:p>
          <a:p>
            <a:pPr lvl="1"/>
            <a:r>
              <a:rPr lang="en-US" dirty="0"/>
              <a:t>K Means Clustering </a:t>
            </a:r>
          </a:p>
          <a:p>
            <a:pPr lvl="1"/>
            <a:r>
              <a:rPr lang="en-US" dirty="0"/>
              <a:t>Hierarchical Clustering </a:t>
            </a:r>
          </a:p>
          <a:p>
            <a:pPr lvl="1"/>
            <a:r>
              <a:rPr lang="en-US" dirty="0"/>
              <a:t>Gaussian Mixture Models</a:t>
            </a:r>
          </a:p>
          <a:p>
            <a:pPr lvl="1"/>
            <a:r>
              <a:rPr lang="en-US" dirty="0"/>
              <a:t>Genetic Algorithms </a:t>
            </a:r>
          </a:p>
          <a:p>
            <a:pPr lvl="1"/>
            <a:r>
              <a:rPr lang="en-US" dirty="0"/>
              <a:t>Artificial Neural Networks </a:t>
            </a:r>
          </a:p>
          <a:p>
            <a:pPr marL="514350" indent="-514350">
              <a:buFont typeface="+mj-lt"/>
              <a:buAutoNum type="arabicPeriod"/>
            </a:pPr>
            <a:r>
              <a:rPr lang="en-US" b="1" dirty="0"/>
              <a:t>Dimensionality Reduction </a:t>
            </a:r>
          </a:p>
          <a:p>
            <a:pPr marL="914400" lvl="1" indent="-514350"/>
            <a:r>
              <a:rPr lang="en-US" dirty="0"/>
              <a:t>Tensor Decomposition </a:t>
            </a:r>
          </a:p>
          <a:p>
            <a:pPr marL="914400" lvl="1" indent="-514350"/>
            <a:r>
              <a:rPr lang="en-US" dirty="0"/>
              <a:t>Principal Component Analysis</a:t>
            </a:r>
          </a:p>
          <a:p>
            <a:pPr marL="914400" lvl="1" indent="-514350"/>
            <a:r>
              <a:rPr lang="en-US" dirty="0"/>
              <a:t>Multidimensional statistics</a:t>
            </a:r>
          </a:p>
          <a:p>
            <a:pPr marL="914400" lvl="1" indent="-514350"/>
            <a:r>
              <a:rPr lang="en-US" dirty="0"/>
              <a:t>Random Projection</a:t>
            </a:r>
          </a:p>
          <a:p>
            <a:pPr marL="514350" indent="-514350">
              <a:buFont typeface="+mj-lt"/>
              <a:buAutoNum type="arabicPeriod"/>
            </a:pPr>
            <a:r>
              <a:rPr lang="en-US" b="1" dirty="0"/>
              <a:t>Association Rules </a:t>
            </a:r>
          </a:p>
          <a:p>
            <a:pPr marL="914400" lvl="1" indent="-514350"/>
            <a:endParaRPr lang="en-US" dirty="0"/>
          </a:p>
        </p:txBody>
      </p:sp>
      <p:sp>
        <p:nvSpPr>
          <p:cNvPr id="4" name="Footer Placeholder 3">
            <a:extLst>
              <a:ext uri="{FF2B5EF4-FFF2-40B4-BE49-F238E27FC236}">
                <a16:creationId xmlns:a16="http://schemas.microsoft.com/office/drawing/2014/main" id="{C6C76A98-2B82-4E3F-A082-FADFE00320F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6806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1" y="0"/>
            <a:ext cx="12192001" cy="6858000"/>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D4521B9A-6F48-41AA-8B92-ADB1323651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02087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717451" y="225083"/>
            <a:ext cx="10649243" cy="6203852"/>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F2577998-C413-4022-840E-C708E0FE9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85206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dirty="0"/>
              <a:t>1.3</a:t>
            </a:r>
            <a:r>
              <a:rPr lang="en-US" b="1" dirty="0"/>
              <a:t> Reinforcement Learning</a:t>
            </a:r>
            <a:endParaRPr lang="en-US" dirty="0"/>
          </a:p>
        </p:txBody>
      </p:sp>
      <p:sp>
        <p:nvSpPr>
          <p:cNvPr id="3" name="Content Placeholder 2"/>
          <p:cNvSpPr>
            <a:spLocks noGrp="1"/>
          </p:cNvSpPr>
          <p:nvPr>
            <p:ph idx="1"/>
          </p:nvPr>
        </p:nvSpPr>
        <p:spPr>
          <a:xfrm>
            <a:off x="455645" y="1567543"/>
            <a:ext cx="7475375" cy="4590661"/>
          </a:xfrm>
          <a:ln w="57150">
            <a:solidFill>
              <a:schemeClr val="tx1"/>
            </a:solidFill>
          </a:ln>
        </p:spPr>
        <p:txBody>
          <a:bodyPr>
            <a:normAutofit fontScale="92500" lnSpcReduction="20000"/>
          </a:bodyPr>
          <a:lstStyle/>
          <a:p>
            <a:r>
              <a:rPr lang="en-US" dirty="0"/>
              <a:t>This method aims at using observations gathered from the </a:t>
            </a:r>
            <a:r>
              <a:rPr lang="en-US" b="1" i="1" dirty="0"/>
              <a:t>interaction with the environment to take actions that would maximize the reward or minimize the risk. </a:t>
            </a:r>
          </a:p>
          <a:p>
            <a:r>
              <a:rPr lang="en-US" dirty="0"/>
              <a:t>Reinforcement learning algorithm </a:t>
            </a:r>
            <a:r>
              <a:rPr lang="en-US" b="1" i="1" dirty="0"/>
              <a:t>(called the agent) </a:t>
            </a:r>
            <a:r>
              <a:rPr lang="en-US" dirty="0"/>
              <a:t>continuously learns from the environment in an iterative fashion.</a:t>
            </a:r>
          </a:p>
          <a:p>
            <a:r>
              <a:rPr lang="en-US" b="1" dirty="0">
                <a:solidFill>
                  <a:srgbClr val="555555"/>
                </a:solidFill>
                <a:latin typeface="verdana" panose="020B0604030504040204" pitchFamily="34" charset="0"/>
              </a:rPr>
              <a:t>Reinforcement learning </a:t>
            </a:r>
            <a:r>
              <a:rPr lang="en-US" dirty="0">
                <a:solidFill>
                  <a:srgbClr val="555555"/>
                </a:solidFill>
                <a:latin typeface="verdana" panose="020B0604030504040204" pitchFamily="34" charset="0"/>
              </a:rPr>
              <a:t>can be thought of as a hit and trial method of learning. The machine gets a Reward or Penalty point for each action it performs. If the option is correct, the machine gains the reward point or gets a penalty point in case of a wrong response.</a:t>
            </a:r>
            <a:endParaRPr lang="en-US" dirty="0">
              <a:solidFill>
                <a:srgbClr val="333333"/>
              </a:solidFill>
              <a:latin typeface="Open sans"/>
            </a:endParaRPr>
          </a:p>
          <a:p>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6197417-A993-464C-AC31-1B56B57566B2}"/>
              </a:ext>
            </a:extLst>
          </p:cNvPr>
          <p:cNvSpPr>
            <a:spLocks noGrp="1"/>
          </p:cNvSpPr>
          <p:nvPr>
            <p:ph type="ftr" sz="quarter" idx="11"/>
          </p:nvPr>
        </p:nvSpPr>
        <p:spPr/>
        <p:txBody>
          <a:bodyPr/>
          <a:lstStyle/>
          <a:p>
            <a:r>
              <a:rPr lang="kn-IN"/>
              <a:t>ಡಾ|| ತ್ಯಾಗರಾಜು  ಜಿ.ಎಸ್  </a:t>
            </a:r>
            <a:endParaRPr lang="en-US"/>
          </a:p>
        </p:txBody>
      </p:sp>
      <p:sp>
        <p:nvSpPr>
          <p:cNvPr id="6" name="TextBox 5">
            <a:extLst>
              <a:ext uri="{FF2B5EF4-FFF2-40B4-BE49-F238E27FC236}">
                <a16:creationId xmlns:a16="http://schemas.microsoft.com/office/drawing/2014/main" id="{A81024D2-0D3F-4EC0-A9B4-0BF9E4A0E0E4}"/>
              </a:ext>
            </a:extLst>
          </p:cNvPr>
          <p:cNvSpPr txBox="1"/>
          <p:nvPr/>
        </p:nvSpPr>
        <p:spPr>
          <a:xfrm>
            <a:off x="7252079" y="2270344"/>
            <a:ext cx="4606700" cy="1846659"/>
          </a:xfrm>
          <a:prstGeom prst="rect">
            <a:avLst/>
          </a:prstGeom>
          <a:noFill/>
        </p:spPr>
        <p:txBody>
          <a:bodyPr wrap="square" rtlCol="0">
            <a:spAutoFit/>
          </a:bodyPr>
          <a:lstStyle/>
          <a:p>
            <a:pPr algn="ctr"/>
            <a:r>
              <a:rPr lang="en-US" sz="2400" dirty="0"/>
              <a:t>Reinforcement Learning </a:t>
            </a:r>
          </a:p>
          <a:p>
            <a:pPr algn="ctr"/>
            <a:r>
              <a:rPr lang="en-US" sz="2400" b="1" dirty="0"/>
              <a:t>(</a:t>
            </a:r>
            <a:r>
              <a:rPr lang="en-US" altLang="en-US" sz="2400" b="1" dirty="0"/>
              <a:t>My life, My rules!   </a:t>
            </a:r>
          </a:p>
          <a:p>
            <a:pPr algn="ctr"/>
            <a:r>
              <a:rPr lang="en-US" altLang="en-US" sz="2400" b="1" dirty="0"/>
              <a:t> Rewards  </a:t>
            </a:r>
          </a:p>
          <a:p>
            <a:pPr algn="ctr"/>
            <a:r>
              <a:rPr lang="en-US" altLang="en-US" sz="2400" b="1" dirty="0"/>
              <a:t>(Hit &amp; Trial))</a:t>
            </a:r>
          </a:p>
          <a:p>
            <a:endParaRPr lang="en-US" dirty="0"/>
          </a:p>
        </p:txBody>
      </p:sp>
    </p:spTree>
    <p:extLst>
      <p:ext uri="{BB962C8B-B14F-4D97-AF65-F5344CB8AC3E}">
        <p14:creationId xmlns:p14="http://schemas.microsoft.com/office/powerpoint/2010/main" val="55450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1028700"/>
          </a:xfrm>
          <a:solidFill>
            <a:schemeClr val="accent1">
              <a:lumMod val="40000"/>
              <a:lumOff val="60000"/>
            </a:schemeClr>
          </a:solidFill>
        </p:spPr>
        <p:txBody>
          <a:bodyPr>
            <a:normAutofit fontScale="90000"/>
          </a:bodyPr>
          <a:lstStyle/>
          <a:p>
            <a:r>
              <a:rPr lang="en-US" b="1" dirty="0"/>
              <a:t>1. Classification of Machine Learning Algorithms </a:t>
            </a:r>
            <a:br>
              <a:rPr lang="en-US" b="1" dirty="0"/>
            </a:b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p:txBody>
          <a:bodyPr/>
          <a:lstStyle/>
          <a:p>
            <a:pPr marL="514350" indent="-514350">
              <a:buFont typeface="+mj-lt"/>
              <a:buAutoNum type="arabicPeriod"/>
            </a:pPr>
            <a:r>
              <a:rPr lang="en-US" dirty="0"/>
              <a:t>Based on Depth of Learning </a:t>
            </a:r>
          </a:p>
          <a:p>
            <a:pPr marL="514350" indent="-514350">
              <a:buFont typeface="+mj-lt"/>
              <a:buAutoNum type="arabicPeriod"/>
            </a:pPr>
            <a:r>
              <a:rPr lang="en-US" dirty="0"/>
              <a:t>Based on Type of learning </a:t>
            </a:r>
          </a:p>
          <a:p>
            <a:endParaRPr lang="en-US" dirty="0"/>
          </a:p>
        </p:txBody>
      </p:sp>
      <p:sp>
        <p:nvSpPr>
          <p:cNvPr id="4" name="Footer Placeholder 3">
            <a:extLst>
              <a:ext uri="{FF2B5EF4-FFF2-40B4-BE49-F238E27FC236}">
                <a16:creationId xmlns:a16="http://schemas.microsoft.com/office/drawing/2014/main" id="{C4DF86FA-914C-46CA-A217-7316976324F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98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inforcement Training - Machine Learning Tutorial - Edureka">
            <a:extLst>
              <a:ext uri="{FF2B5EF4-FFF2-40B4-BE49-F238E27FC236}">
                <a16:creationId xmlns:a16="http://schemas.microsoft.com/office/drawing/2014/main" id="{E73BE183-7EAA-429B-AB07-9251210BC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 y="571500"/>
            <a:ext cx="10810875" cy="571500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67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9053-9820-4043-ACF5-231AD0B49ECD}"/>
              </a:ext>
            </a:extLst>
          </p:cNvPr>
          <p:cNvSpPr>
            <a:spLocks noGrp="1"/>
          </p:cNvSpPr>
          <p:nvPr>
            <p:ph type="title"/>
          </p:nvPr>
        </p:nvSpPr>
        <p:spPr>
          <a:xfrm>
            <a:off x="0" y="0"/>
            <a:ext cx="12192000" cy="1325563"/>
          </a:xfrm>
          <a:solidFill>
            <a:schemeClr val="accent1">
              <a:lumMod val="40000"/>
              <a:lumOff val="60000"/>
            </a:schemeClr>
          </a:solidFill>
        </p:spPr>
        <p:txBody>
          <a:bodyPr>
            <a:normAutofit/>
          </a:bodyPr>
          <a:lstStyle/>
          <a:p>
            <a:r>
              <a:rPr lang="en-US" b="1" dirty="0"/>
              <a:t>Let see how Pavlov trained his dog using reinforcement training?</a:t>
            </a:r>
            <a:endParaRPr lang="en-US" dirty="0"/>
          </a:p>
        </p:txBody>
      </p:sp>
      <p:sp>
        <p:nvSpPr>
          <p:cNvPr id="3" name="Rectangle 2">
            <a:extLst>
              <a:ext uri="{FF2B5EF4-FFF2-40B4-BE49-F238E27FC236}">
                <a16:creationId xmlns:a16="http://schemas.microsoft.com/office/drawing/2014/main" id="{E3AC2A28-50A7-46B2-A4E8-B1E3A454F932}"/>
              </a:ext>
            </a:extLst>
          </p:cNvPr>
          <p:cNvSpPr/>
          <p:nvPr/>
        </p:nvSpPr>
        <p:spPr>
          <a:xfrm>
            <a:off x="289249" y="2003237"/>
            <a:ext cx="11448661" cy="3839513"/>
          </a:xfrm>
          <a:prstGeom prst="rect">
            <a:avLst/>
          </a:prstGeom>
        </p:spPr>
        <p:txBody>
          <a:bodyPr wrap="square">
            <a:spAutoFit/>
          </a:bodyPr>
          <a:lstStyle/>
          <a:p>
            <a:pPr algn="just" fontAlgn="base">
              <a:lnSpc>
                <a:spcPts val="1900"/>
              </a:lnSpc>
              <a:spcAft>
                <a:spcPts val="1440"/>
              </a:spcAft>
            </a:pPr>
            <a:r>
              <a:rPr lang="en-US" b="1" dirty="0">
                <a:solidFill>
                  <a:srgbClr val="555555"/>
                </a:solidFill>
                <a:latin typeface="verdana" panose="020B0604030504040204" pitchFamily="34" charset="0"/>
              </a:rPr>
              <a:t>Pavlov divided the training of his dog into four stages.</a:t>
            </a:r>
            <a:endParaRPr lang="en-US" b="1" dirty="0">
              <a:solidFill>
                <a:srgbClr val="333333"/>
              </a:solidFill>
              <a:latin typeface="Open sans"/>
            </a:endParaRPr>
          </a:p>
          <a:p>
            <a:r>
              <a:rPr lang="en-US" b="1" dirty="0">
                <a:solidFill>
                  <a:srgbClr val="555555"/>
                </a:solidFill>
                <a:latin typeface="verdana" panose="020B0604030504040204" pitchFamily="34" charset="0"/>
              </a:rPr>
              <a:t>In the first part</a:t>
            </a:r>
            <a:r>
              <a:rPr lang="en-US" dirty="0">
                <a:solidFill>
                  <a:srgbClr val="555555"/>
                </a:solidFill>
                <a:latin typeface="verdana" panose="020B0604030504040204" pitchFamily="34" charset="0"/>
              </a:rPr>
              <a:t>, </a:t>
            </a:r>
            <a:r>
              <a:rPr lang="en-US" b="1" i="1" dirty="0">
                <a:solidFill>
                  <a:srgbClr val="555555"/>
                </a:solidFill>
                <a:latin typeface="verdana" panose="020B0604030504040204" pitchFamily="34" charset="0"/>
              </a:rPr>
              <a:t>Pavlov gave meat to the dog</a:t>
            </a:r>
            <a:r>
              <a:rPr lang="en-US" dirty="0">
                <a:solidFill>
                  <a:srgbClr val="555555"/>
                </a:solidFill>
                <a:latin typeface="verdana" panose="020B0604030504040204" pitchFamily="34" charset="0"/>
              </a:rPr>
              <a:t>, and in response to the meat, the dog started </a:t>
            </a:r>
            <a:r>
              <a:rPr lang="en-US" b="1" dirty="0">
                <a:solidFill>
                  <a:srgbClr val="555555"/>
                </a:solidFill>
                <a:latin typeface="verdana" panose="020B0604030504040204" pitchFamily="34" charset="0"/>
              </a:rPr>
              <a:t>salivating.</a:t>
            </a:r>
            <a:endParaRPr lang="en-US" b="1" dirty="0">
              <a:solidFill>
                <a:srgbClr val="333333"/>
              </a:solidFill>
              <a:latin typeface="Open sans"/>
            </a:endParaRPr>
          </a:p>
          <a:p>
            <a:endParaRPr lang="en-US" b="1" dirty="0">
              <a:solidFill>
                <a:srgbClr val="555555"/>
              </a:solidFill>
              <a:latin typeface="verdana" panose="020B0604030504040204" pitchFamily="34" charset="0"/>
            </a:endParaRPr>
          </a:p>
          <a:p>
            <a:r>
              <a:rPr lang="en-US" b="1" dirty="0">
                <a:solidFill>
                  <a:srgbClr val="555555"/>
                </a:solidFill>
                <a:latin typeface="verdana" panose="020B0604030504040204" pitchFamily="34" charset="0"/>
              </a:rPr>
              <a:t>In the next stage he created a sound with a be</a:t>
            </a:r>
            <a:r>
              <a:rPr lang="en-US" dirty="0">
                <a:solidFill>
                  <a:srgbClr val="555555"/>
                </a:solidFill>
                <a:latin typeface="verdana" panose="020B0604030504040204" pitchFamily="34" charset="0"/>
              </a:rPr>
              <a:t>ll, but this time the dogs did not respond anything.</a:t>
            </a:r>
            <a:endParaRPr lang="en-US" dirty="0">
              <a:solidFill>
                <a:srgbClr val="333333"/>
              </a:solidFill>
              <a:latin typeface="Open sans"/>
            </a:endParaRPr>
          </a:p>
          <a:p>
            <a:endParaRPr lang="en-US" b="1" dirty="0">
              <a:solidFill>
                <a:srgbClr val="555555"/>
              </a:solidFill>
              <a:latin typeface="verdana" panose="020B0604030504040204" pitchFamily="34" charset="0"/>
            </a:endParaRPr>
          </a:p>
          <a:p>
            <a:r>
              <a:rPr lang="en-US" b="1" dirty="0">
                <a:solidFill>
                  <a:srgbClr val="555555"/>
                </a:solidFill>
                <a:latin typeface="verdana" panose="020B0604030504040204" pitchFamily="34" charset="0"/>
              </a:rPr>
              <a:t>In the third stage, he tried to train his dog by using the bell and then giving them food.</a:t>
            </a:r>
            <a:r>
              <a:rPr lang="en-US" dirty="0">
                <a:solidFill>
                  <a:srgbClr val="555555"/>
                </a:solidFill>
                <a:latin typeface="verdana" panose="020B0604030504040204" pitchFamily="34" charset="0"/>
              </a:rPr>
              <a:t> Seeing the food the </a:t>
            </a:r>
            <a:r>
              <a:rPr lang="en-US" b="1" i="1" dirty="0">
                <a:solidFill>
                  <a:srgbClr val="555555"/>
                </a:solidFill>
                <a:latin typeface="verdana" panose="020B0604030504040204" pitchFamily="34" charset="0"/>
              </a:rPr>
              <a:t>dog started salivating</a:t>
            </a:r>
            <a:r>
              <a:rPr lang="en-US" dirty="0">
                <a:solidFill>
                  <a:srgbClr val="555555"/>
                </a:solidFill>
                <a:latin typeface="verdana" panose="020B0604030504040204" pitchFamily="34" charset="0"/>
              </a:rPr>
              <a:t>.</a:t>
            </a:r>
            <a:endParaRPr lang="en-US" dirty="0">
              <a:solidFill>
                <a:srgbClr val="333333"/>
              </a:solidFill>
              <a:latin typeface="Open sans"/>
            </a:endParaRPr>
          </a:p>
          <a:p>
            <a:endParaRPr lang="en-US" b="1" i="1" dirty="0">
              <a:solidFill>
                <a:srgbClr val="555555"/>
              </a:solidFill>
              <a:latin typeface="verdana" panose="020B0604030504040204" pitchFamily="34" charset="0"/>
            </a:endParaRPr>
          </a:p>
          <a:p>
            <a:r>
              <a:rPr lang="en-US" b="1" i="1" dirty="0">
                <a:solidFill>
                  <a:srgbClr val="555555"/>
                </a:solidFill>
                <a:latin typeface="verdana" panose="020B0604030504040204" pitchFamily="34" charset="0"/>
              </a:rPr>
              <a:t>Eventually, the dogs started salivating just after hearing the bell</a:t>
            </a:r>
            <a:r>
              <a:rPr lang="en-US" dirty="0">
                <a:solidFill>
                  <a:srgbClr val="555555"/>
                </a:solidFill>
                <a:latin typeface="verdana" panose="020B0604030504040204" pitchFamily="34" charset="0"/>
              </a:rPr>
              <a:t>, even if the food was not given as the </a:t>
            </a:r>
            <a:r>
              <a:rPr lang="en-US" b="1" i="1" dirty="0">
                <a:solidFill>
                  <a:srgbClr val="555555"/>
                </a:solidFill>
                <a:latin typeface="verdana" panose="020B0604030504040204" pitchFamily="34" charset="0"/>
              </a:rPr>
              <a:t>dog was reinforced that whenever the master will ring the bell, he will get the food.</a:t>
            </a:r>
            <a:endParaRPr lang="en-US" b="1" i="1" dirty="0">
              <a:solidFill>
                <a:srgbClr val="333333"/>
              </a:solidFill>
              <a:effectLst/>
              <a:latin typeface="Open sans"/>
            </a:endParaRPr>
          </a:p>
        </p:txBody>
      </p:sp>
    </p:spTree>
    <p:extLst>
      <p:ext uri="{BB962C8B-B14F-4D97-AF65-F5344CB8AC3E}">
        <p14:creationId xmlns:p14="http://schemas.microsoft.com/office/powerpoint/2010/main" val="223533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avlov Training - Machine Learning Tutorial - Edureka">
            <a:extLst>
              <a:ext uri="{FF2B5EF4-FFF2-40B4-BE49-F238E27FC236}">
                <a16:creationId xmlns:a16="http://schemas.microsoft.com/office/drawing/2014/main" id="{24080886-16A4-4725-9CD6-7205788B1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0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se case for reinforcement learning">
            <a:extLst>
              <a:ext uri="{FF2B5EF4-FFF2-40B4-BE49-F238E27FC236}">
                <a16:creationId xmlns:a16="http://schemas.microsoft.com/office/drawing/2014/main" id="{16369632-FC55-423C-96D1-33045A492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72" y="642938"/>
            <a:ext cx="10832841" cy="557212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22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accent1">
              <a:lumMod val="40000"/>
              <a:lumOff val="60000"/>
            </a:schemeClr>
          </a:solidFill>
        </p:spPr>
        <p:txBody>
          <a:bodyPr>
            <a:normAutofit/>
          </a:bodyPr>
          <a:lstStyle/>
          <a:p>
            <a:r>
              <a:rPr lang="en-US" b="1" dirty="0"/>
              <a:t>Types of Reinforcement Learning Algorithm</a:t>
            </a:r>
            <a:r>
              <a:rPr lang="en-US" dirty="0"/>
              <a:t>s</a:t>
            </a:r>
          </a:p>
        </p:txBody>
      </p:sp>
      <p:sp>
        <p:nvSpPr>
          <p:cNvPr id="3" name="Content Placeholder 2"/>
          <p:cNvSpPr>
            <a:spLocks noGrp="1"/>
          </p:cNvSpPr>
          <p:nvPr>
            <p:ph idx="1"/>
          </p:nvPr>
        </p:nvSpPr>
        <p:spPr>
          <a:xfrm>
            <a:off x="1085849" y="2667001"/>
            <a:ext cx="8905875" cy="1733549"/>
          </a:xfrm>
          <a:ln w="57150">
            <a:solidFill>
              <a:schemeClr val="tx1"/>
            </a:solidFill>
          </a:ln>
        </p:spPr>
        <p:txBody>
          <a:bodyPr/>
          <a:lstStyle/>
          <a:p>
            <a:r>
              <a:rPr lang="en-US" b="1" dirty="0"/>
              <a:t>Q-Learning</a:t>
            </a:r>
          </a:p>
          <a:p>
            <a:r>
              <a:rPr lang="en-US" b="1" dirty="0"/>
              <a:t>Temporal Difference (TD)</a:t>
            </a:r>
          </a:p>
          <a:p>
            <a:r>
              <a:rPr lang="en-US" b="1" dirty="0"/>
              <a:t>Deep Adversarial Networks</a:t>
            </a:r>
          </a:p>
          <a:p>
            <a:endParaRPr lang="en-US" dirty="0"/>
          </a:p>
        </p:txBody>
      </p:sp>
      <p:sp>
        <p:nvSpPr>
          <p:cNvPr id="4" name="Footer Placeholder 3">
            <a:extLst>
              <a:ext uri="{FF2B5EF4-FFF2-40B4-BE49-F238E27FC236}">
                <a16:creationId xmlns:a16="http://schemas.microsoft.com/office/drawing/2014/main" id="{1AA3CE0D-8845-4804-BD82-DA14FBE8DC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63570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nvPr>
        </p:nvGraphicFramePr>
        <p:xfrm>
          <a:off x="257176" y="1074199"/>
          <a:ext cx="11506199" cy="4458062"/>
        </p:xfrm>
        <a:graphic>
          <a:graphicData uri="http://schemas.openxmlformats.org/drawingml/2006/table">
            <a:tbl>
              <a:tblPr firstRow="1" bandRow="1">
                <a:tableStyleId>{5940675A-B579-460E-94D1-54222C63F5DA}</a:tableStyleId>
              </a:tblPr>
              <a:tblGrid>
                <a:gridCol w="2982753">
                  <a:extLst>
                    <a:ext uri="{9D8B030D-6E8A-4147-A177-3AD203B41FA5}">
                      <a16:colId xmlns:a16="http://schemas.microsoft.com/office/drawing/2014/main" val="3465737057"/>
                    </a:ext>
                  </a:extLst>
                </a:gridCol>
                <a:gridCol w="3004919">
                  <a:extLst>
                    <a:ext uri="{9D8B030D-6E8A-4147-A177-3AD203B41FA5}">
                      <a16:colId xmlns:a16="http://schemas.microsoft.com/office/drawing/2014/main" val="3488911901"/>
                    </a:ext>
                  </a:extLst>
                </a:gridCol>
                <a:gridCol w="5518527">
                  <a:extLst>
                    <a:ext uri="{9D8B030D-6E8A-4147-A177-3AD203B41FA5}">
                      <a16:colId xmlns:a16="http://schemas.microsoft.com/office/drawing/2014/main" val="80602165"/>
                    </a:ext>
                  </a:extLst>
                </a:gridCol>
              </a:tblGrid>
              <a:tr h="79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Type</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975343">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Neural network</a:t>
                      </a:r>
                      <a:endParaRPr lang="en-US" sz="2400" dirty="0"/>
                    </a:p>
                  </a:txBody>
                  <a:tcPr/>
                </a:tc>
                <a:tc>
                  <a:txBody>
                    <a:bodyPr/>
                    <a:lstStyle/>
                    <a:p>
                      <a:pPr algn="just"/>
                      <a:r>
                        <a:rPr lang="en-US" sz="2400" b="0" i="0" u="none" strike="noStrike" kern="1200" baseline="0" dirty="0">
                          <a:solidFill>
                            <a:schemeClr val="tx1"/>
                          </a:solidFill>
                          <a:latin typeface="+mn-lt"/>
                          <a:ea typeface="+mn-ea"/>
                          <a:cs typeface="+mn-cs"/>
                        </a:rPr>
                        <a:t>■ Predicting financial results</a:t>
                      </a:r>
                    </a:p>
                    <a:p>
                      <a:pPr algn="just"/>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9740668"/>
                  </a:ext>
                </a:extLst>
              </a:tr>
              <a:tr h="942975">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Classification and/or</a:t>
                      </a:r>
                    </a:p>
                    <a:p>
                      <a:pPr algn="just"/>
                      <a:r>
                        <a:rPr lang="en-US" sz="2400" b="0" i="0" u="none" strike="noStrike" kern="1200" baseline="0" dirty="0">
                          <a:solidFill>
                            <a:schemeClr val="tx1"/>
                          </a:solidFill>
                          <a:latin typeface="+mn-lt"/>
                          <a:ea typeface="+mn-ea"/>
                          <a:cs typeface="+mn-cs"/>
                        </a:rPr>
                        <a:t>Regression</a:t>
                      </a:r>
                      <a:endParaRPr lang="en-US" sz="2400" dirty="0"/>
                    </a:p>
                  </a:txBody>
                  <a:tcPr/>
                </a:tc>
                <a:tc>
                  <a:txBody>
                    <a:bodyPr/>
                    <a:lstStyle/>
                    <a:p>
                      <a:r>
                        <a:rPr lang="en-US" sz="2400" b="0" i="0" u="none" strike="noStrike" kern="1200" baseline="0" dirty="0">
                          <a:solidFill>
                            <a:schemeClr val="tx1"/>
                          </a:solidFill>
                          <a:latin typeface="+mn-lt"/>
                          <a:ea typeface="+mn-ea"/>
                          <a:cs typeface="+mn-cs"/>
                        </a:rPr>
                        <a:t>■ Spam filtering</a:t>
                      </a:r>
                    </a:p>
                    <a:p>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431186767"/>
                  </a:ext>
                </a:extLst>
              </a:tr>
              <a:tr h="1746074">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Decision tree</a:t>
                      </a:r>
                      <a:endParaRPr lang="en-US" sz="2400" dirty="0"/>
                    </a:p>
                  </a:txBody>
                  <a:tcPr/>
                </a:tc>
                <a:tc>
                  <a:txBody>
                    <a:bodyPr/>
                    <a:lstStyle/>
                    <a:p>
                      <a:r>
                        <a:rPr lang="en-US" sz="2400" b="0" i="0" u="none" strike="noStrike" kern="1200" baseline="0" dirty="0">
                          <a:solidFill>
                            <a:schemeClr val="tx1"/>
                          </a:solidFill>
                          <a:latin typeface="+mn-lt"/>
                          <a:ea typeface="+mn-ea"/>
                          <a:cs typeface="+mn-cs"/>
                        </a:rPr>
                        <a:t>■ Risk assessment</a:t>
                      </a:r>
                    </a:p>
                    <a:p>
                      <a:r>
                        <a:rPr lang="en-US" sz="2400" b="0" i="0" u="none" strike="noStrike" kern="1200" baseline="0" dirty="0">
                          <a:solidFill>
                            <a:schemeClr val="tx1"/>
                          </a:solidFill>
                          <a:latin typeface="+mn-lt"/>
                          <a:ea typeface="+mn-ea"/>
                          <a:cs typeface="+mn-cs"/>
                        </a:rPr>
                        <a:t>■ Threat management systems</a:t>
                      </a:r>
                    </a:p>
                    <a:p>
                      <a:r>
                        <a:rPr lang="en-US" sz="2400" b="0" i="0" u="none" strike="noStrike" kern="1200" baseline="0" dirty="0">
                          <a:solidFill>
                            <a:schemeClr val="tx1"/>
                          </a:solidFill>
                          <a:latin typeface="+mn-lt"/>
                          <a:ea typeface="+mn-ea"/>
                          <a:cs typeface="+mn-cs"/>
                        </a:rPr>
                        <a:t>■ Any optimization problem where an exhaustive search is not feasible</a:t>
                      </a:r>
                      <a:endParaRPr lang="en-US" sz="24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2192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329911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nvPr>
        </p:nvGraphicFramePr>
        <p:xfrm>
          <a:off x="173635" y="1186180"/>
          <a:ext cx="11722810" cy="4485640"/>
        </p:xfrm>
        <a:graphic>
          <a:graphicData uri="http://schemas.openxmlformats.org/drawingml/2006/table">
            <a:tbl>
              <a:tblPr firstRow="1" bandRow="1">
                <a:tableStyleId>{5940675A-B579-460E-94D1-54222C63F5DA}</a:tableStyleId>
              </a:tblPr>
              <a:tblGrid>
                <a:gridCol w="2893135">
                  <a:extLst>
                    <a:ext uri="{9D8B030D-6E8A-4147-A177-3AD203B41FA5}">
                      <a16:colId xmlns:a16="http://schemas.microsoft.com/office/drawing/2014/main" val="3465737057"/>
                    </a:ext>
                  </a:extLst>
                </a:gridCol>
                <a:gridCol w="3357562">
                  <a:extLst>
                    <a:ext uri="{9D8B030D-6E8A-4147-A177-3AD203B41FA5}">
                      <a16:colId xmlns:a16="http://schemas.microsoft.com/office/drawing/2014/main" val="3488911901"/>
                    </a:ext>
                  </a:extLst>
                </a:gridCol>
                <a:gridCol w="5472113">
                  <a:extLst>
                    <a:ext uri="{9D8B030D-6E8A-4147-A177-3AD203B41FA5}">
                      <a16:colId xmlns:a16="http://schemas.microsoft.com/office/drawing/2014/main" val="80602165"/>
                    </a:ext>
                  </a:extLst>
                </a:gridCol>
              </a:tblGrid>
              <a:tr h="370840">
                <a:tc>
                  <a:txBody>
                    <a:bodyPr/>
                    <a:lstStyle/>
                    <a:p>
                      <a:pPr algn="ctr"/>
                      <a:r>
                        <a:rPr lang="en-US" b="1" dirty="0"/>
                        <a:t>Type </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pPr algn="just"/>
                      <a:r>
                        <a:rPr lang="en-US" sz="2800" b="0" i="0" u="none" strike="noStrike" kern="1200" baseline="0" dirty="0">
                          <a:solidFill>
                            <a:schemeClr val="tx1"/>
                          </a:solidFill>
                          <a:latin typeface="+mn-lt"/>
                          <a:ea typeface="+mn-ea"/>
                          <a:cs typeface="+mn-cs"/>
                        </a:rPr>
                        <a:t>Cluster analysis</a:t>
                      </a:r>
                      <a:endParaRPr lang="en-US" sz="2800" dirty="0"/>
                    </a:p>
                  </a:txBody>
                  <a:tcPr/>
                </a:tc>
                <a:tc>
                  <a:txBody>
                    <a:bodyPr/>
                    <a:lstStyle/>
                    <a:p>
                      <a:r>
                        <a:rPr lang="en-US" sz="2800" b="0" i="0" u="none" strike="noStrike" kern="1200" baseline="0" dirty="0">
                          <a:solidFill>
                            <a:schemeClr val="tx1"/>
                          </a:solidFill>
                          <a:latin typeface="+mn-lt"/>
                          <a:ea typeface="+mn-ea"/>
                          <a:cs typeface="+mn-cs"/>
                        </a:rPr>
                        <a:t>■ Financial transactions</a:t>
                      </a:r>
                    </a:p>
                    <a:p>
                      <a:r>
                        <a:rPr lang="en-US" sz="2800" b="0" i="0" u="none" strike="noStrike" kern="1200" baseline="0" dirty="0">
                          <a:solidFill>
                            <a:schemeClr val="tx1"/>
                          </a:solidFill>
                          <a:latin typeface="+mn-lt"/>
                          <a:ea typeface="+mn-ea"/>
                          <a:cs typeface="+mn-cs"/>
                        </a:rPr>
                        <a:t>■ Streaming analytics in IoT</a:t>
                      </a:r>
                    </a:p>
                    <a:p>
                      <a:r>
                        <a:rPr lang="en-US" sz="2800" b="0" i="0" u="none" strike="noStrike" kern="1200" baseline="0" dirty="0">
                          <a:solidFill>
                            <a:schemeClr val="tx1"/>
                          </a:solidFill>
                          <a:latin typeface="+mn-lt"/>
                          <a:ea typeface="+mn-ea"/>
                          <a:cs typeface="+mn-cs"/>
                        </a:rPr>
                        <a:t>■ Underwriting in insurance</a:t>
                      </a:r>
                      <a:endParaRPr lang="en-US" sz="2800" dirty="0"/>
                    </a:p>
                  </a:txBody>
                  <a:tcPr/>
                </a:tc>
                <a:extLst>
                  <a:ext uri="{0D108BD9-81ED-4DB2-BD59-A6C34878D82A}">
                    <a16:rowId xmlns:a16="http://schemas.microsoft.com/office/drawing/2014/main" val="29740668"/>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Pattern</a:t>
                      </a:r>
                    </a:p>
                    <a:p>
                      <a:r>
                        <a:rPr lang="en-US" sz="2800" b="0" i="0" u="none" strike="noStrike" kern="1200" baseline="0" dirty="0">
                          <a:solidFill>
                            <a:schemeClr val="tx1"/>
                          </a:solidFill>
                          <a:latin typeface="+mn-lt"/>
                          <a:ea typeface="+mn-ea"/>
                          <a:cs typeface="+mn-cs"/>
                        </a:rPr>
                        <a:t>recognition</a:t>
                      </a:r>
                      <a:endParaRPr lang="en-US" sz="2800" dirty="0"/>
                    </a:p>
                  </a:txBody>
                  <a:tcPr/>
                </a:tc>
                <a:tc>
                  <a:txBody>
                    <a:bodyPr/>
                    <a:lstStyle/>
                    <a:p>
                      <a:r>
                        <a:rPr lang="en-US" sz="2800" b="0" i="0" u="none" strike="noStrike" kern="1200" baseline="0" dirty="0">
                          <a:solidFill>
                            <a:schemeClr val="tx1"/>
                          </a:solidFill>
                          <a:latin typeface="+mn-lt"/>
                          <a:ea typeface="+mn-ea"/>
                          <a:cs typeface="+mn-cs"/>
                        </a:rPr>
                        <a:t>■ Spam detection</a:t>
                      </a:r>
                    </a:p>
                    <a:p>
                      <a:r>
                        <a:rPr lang="en-US" sz="2800" b="0" i="0" u="none" strike="noStrike" kern="1200" baseline="0" dirty="0">
                          <a:solidFill>
                            <a:schemeClr val="tx1"/>
                          </a:solidFill>
                          <a:latin typeface="+mn-lt"/>
                          <a:ea typeface="+mn-ea"/>
                          <a:cs typeface="+mn-cs"/>
                        </a:rPr>
                        <a:t>■ Biometrics</a:t>
                      </a:r>
                    </a:p>
                    <a:p>
                      <a:r>
                        <a:rPr lang="en-US" sz="2800" b="0" i="0" u="none" strike="noStrike" kern="1200" baseline="0" dirty="0">
                          <a:solidFill>
                            <a:schemeClr val="tx1"/>
                          </a:solidFill>
                          <a:latin typeface="+mn-lt"/>
                          <a:ea typeface="+mn-ea"/>
                          <a:cs typeface="+mn-cs"/>
                        </a:rPr>
                        <a:t>■ Identity management</a:t>
                      </a:r>
                      <a:endParaRPr lang="en-US" sz="2800" dirty="0"/>
                    </a:p>
                  </a:txBody>
                  <a:tcPr/>
                </a:tc>
                <a:extLst>
                  <a:ext uri="{0D108BD9-81ED-4DB2-BD59-A6C34878D82A}">
                    <a16:rowId xmlns:a16="http://schemas.microsoft.com/office/drawing/2014/main" val="2431186767"/>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Association rule</a:t>
                      </a:r>
                    </a:p>
                    <a:p>
                      <a:r>
                        <a:rPr lang="en-US" sz="2800" b="0" i="0" u="none" strike="noStrike" kern="1200" baseline="0" dirty="0">
                          <a:solidFill>
                            <a:schemeClr val="tx1"/>
                          </a:solidFill>
                          <a:latin typeface="+mn-lt"/>
                          <a:ea typeface="+mn-ea"/>
                          <a:cs typeface="+mn-cs"/>
                        </a:rPr>
                        <a:t>learning</a:t>
                      </a:r>
                      <a:endParaRPr lang="en-US" sz="2800" dirty="0"/>
                    </a:p>
                  </a:txBody>
                  <a:tcPr/>
                </a:tc>
                <a:tc>
                  <a:txBody>
                    <a:bodyPr/>
                    <a:lstStyle/>
                    <a:p>
                      <a:r>
                        <a:rPr lang="en-US" sz="2800" b="0" i="0" u="none" strike="noStrike" kern="1200" baseline="0" dirty="0">
                          <a:solidFill>
                            <a:schemeClr val="tx1"/>
                          </a:solidFill>
                          <a:latin typeface="+mn-lt"/>
                          <a:ea typeface="+mn-ea"/>
                          <a:cs typeface="+mn-cs"/>
                        </a:rPr>
                        <a:t>■ Security and intrusion detection</a:t>
                      </a:r>
                    </a:p>
                    <a:p>
                      <a:r>
                        <a:rPr lang="en-US" sz="2800" b="0" i="0" u="none" strike="noStrike" kern="1200" baseline="0" dirty="0">
                          <a:solidFill>
                            <a:schemeClr val="tx1"/>
                          </a:solidFill>
                          <a:latin typeface="+mn-lt"/>
                          <a:ea typeface="+mn-ea"/>
                          <a:cs typeface="+mn-cs"/>
                        </a:rPr>
                        <a:t>■ Bioinformatics</a:t>
                      </a:r>
                    </a:p>
                    <a:p>
                      <a:r>
                        <a:rPr lang="en-US" sz="2800" b="0" i="0" u="none" strike="noStrike" kern="1200" baseline="0" dirty="0">
                          <a:solidFill>
                            <a:schemeClr val="tx1"/>
                          </a:solidFill>
                          <a:latin typeface="+mn-lt"/>
                          <a:ea typeface="+mn-ea"/>
                          <a:cs typeface="+mn-cs"/>
                        </a:rPr>
                        <a:t>■Manufacturing and Assembly</a:t>
                      </a:r>
                      <a:endParaRPr lang="en-US" sz="28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2599209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90B06-D4D6-4FEA-A1D1-F48A5D3F36D2}"/>
              </a:ext>
            </a:extLst>
          </p:cNvPr>
          <p:cNvSpPr>
            <a:spLocks noGrp="1"/>
          </p:cNvSpPr>
          <p:nvPr>
            <p:ph type="title"/>
          </p:nvPr>
        </p:nvSpPr>
        <p:spPr>
          <a:xfrm>
            <a:off x="838200" y="131860"/>
            <a:ext cx="10515600" cy="1325563"/>
          </a:xfrm>
          <a:solidFill>
            <a:schemeClr val="accent1">
              <a:lumMod val="20000"/>
              <a:lumOff val="80000"/>
            </a:schemeClr>
          </a:solidFill>
        </p:spPr>
        <p:txBody>
          <a:bodyPr/>
          <a:lstStyle/>
          <a:p>
            <a:r>
              <a:rPr lang="en-US" b="1" dirty="0"/>
              <a:t>2. Bayesian Learning </a:t>
            </a:r>
          </a:p>
        </p:txBody>
      </p:sp>
      <p:sp>
        <p:nvSpPr>
          <p:cNvPr id="3" name="Content Placeholder 2">
            <a:extLst>
              <a:ext uri="{FF2B5EF4-FFF2-40B4-BE49-F238E27FC236}">
                <a16:creationId xmlns:a16="http://schemas.microsoft.com/office/drawing/2014/main" id="{564ABA2C-1589-4FC2-B88D-B27B77CEE606}"/>
              </a:ext>
            </a:extLst>
          </p:cNvPr>
          <p:cNvSpPr>
            <a:spLocks noGrp="1"/>
          </p:cNvSpPr>
          <p:nvPr>
            <p:ph idx="1"/>
          </p:nvPr>
        </p:nvSpPr>
        <p:spPr/>
        <p:txBody>
          <a:bodyPr>
            <a:normAutofit lnSpcReduction="10000"/>
          </a:bodyPr>
          <a:lstStyle/>
          <a:p>
            <a:pPr marL="514350" indent="-514350">
              <a:buFont typeface="+mj-lt"/>
              <a:buAutoNum type="arabicPeriod"/>
            </a:pPr>
            <a:r>
              <a:rPr lang="en-US" altLang="ko-KR" dirty="0"/>
              <a:t>Bayes Theorem</a:t>
            </a:r>
          </a:p>
          <a:p>
            <a:pPr marL="514350" indent="-514350">
              <a:buFont typeface="+mj-lt"/>
              <a:buAutoNum type="arabicPeriod"/>
            </a:pPr>
            <a:r>
              <a:rPr lang="en-US" altLang="ko-KR" dirty="0"/>
              <a:t>MAP, ML hypotheses</a:t>
            </a:r>
          </a:p>
          <a:p>
            <a:pPr marL="514350" indent="-514350">
              <a:buFont typeface="+mj-lt"/>
              <a:buAutoNum type="arabicPeriod"/>
            </a:pPr>
            <a:r>
              <a:rPr lang="en-US" altLang="ko-KR" b="1" dirty="0"/>
              <a:t>Relation to Concept Learning</a:t>
            </a:r>
            <a:endParaRPr lang="en-US" altLang="ko-KR" dirty="0"/>
          </a:p>
          <a:p>
            <a:pPr marL="514350" indent="-514350">
              <a:buFont typeface="+mj-lt"/>
              <a:buAutoNum type="arabicPeriod"/>
            </a:pPr>
            <a:r>
              <a:rPr lang="en-US" altLang="ko-KR" dirty="0"/>
              <a:t>MAP learners</a:t>
            </a:r>
          </a:p>
          <a:p>
            <a:pPr marL="514350" indent="-514350">
              <a:buFont typeface="+mj-lt"/>
              <a:buAutoNum type="arabicPeriod"/>
            </a:pPr>
            <a:r>
              <a:rPr lang="en-US" b="1" dirty="0"/>
              <a:t>Maximum likelihood and Least Squared Error hypothesis</a:t>
            </a:r>
            <a:endParaRPr lang="en-US" altLang="ko-KR" dirty="0"/>
          </a:p>
          <a:p>
            <a:pPr marL="514350" indent="-514350">
              <a:buFont typeface="+mj-lt"/>
              <a:buAutoNum type="arabicPeriod"/>
            </a:pPr>
            <a:r>
              <a:rPr lang="en-US" altLang="ko-KR" dirty="0"/>
              <a:t>Naive Bayes learner</a:t>
            </a:r>
          </a:p>
          <a:p>
            <a:pPr marL="514350" indent="-514350">
              <a:buFont typeface="+mj-lt"/>
              <a:buAutoNum type="arabicPeriod"/>
            </a:pPr>
            <a:r>
              <a:rPr lang="en-US" altLang="ko-KR" dirty="0"/>
              <a:t>Example: Learning over text data</a:t>
            </a:r>
          </a:p>
          <a:p>
            <a:pPr marL="514350" indent="-514350">
              <a:buFont typeface="+mj-lt"/>
              <a:buAutoNum type="arabicPeriod"/>
            </a:pPr>
            <a:r>
              <a:rPr lang="en-US" altLang="ko-KR" dirty="0"/>
              <a:t>Bayesian belief networks</a:t>
            </a:r>
          </a:p>
          <a:p>
            <a:pPr marL="514350" indent="-514350">
              <a:buFont typeface="+mj-lt"/>
              <a:buAutoNum type="arabicPeriod"/>
            </a:pPr>
            <a:r>
              <a:rPr lang="en-US" altLang="ko-KR" dirty="0"/>
              <a:t>Expectation Maximization algorithm</a:t>
            </a:r>
          </a:p>
          <a:p>
            <a:endParaRPr lang="en-US" dirty="0"/>
          </a:p>
        </p:txBody>
      </p:sp>
    </p:spTree>
    <p:extLst>
      <p:ext uri="{BB962C8B-B14F-4D97-AF65-F5344CB8AC3E}">
        <p14:creationId xmlns:p14="http://schemas.microsoft.com/office/powerpoint/2010/main" val="3504317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b="1" dirty="0"/>
              <a:t>Use cases</a:t>
            </a:r>
          </a:p>
        </p:txBody>
      </p:sp>
      <p:pic>
        <p:nvPicPr>
          <p:cNvPr id="3" name="Picture 2">
            <a:extLst>
              <a:ext uri="{FF2B5EF4-FFF2-40B4-BE49-F238E27FC236}">
                <a16:creationId xmlns:a16="http://schemas.microsoft.com/office/drawing/2014/main" id="{8055573A-8AE2-440C-8FC3-D5CF13D938D5}"/>
              </a:ext>
            </a:extLst>
          </p:cNvPr>
          <p:cNvPicPr>
            <a:picLocks noChangeAspect="1"/>
          </p:cNvPicPr>
          <p:nvPr/>
        </p:nvPicPr>
        <p:blipFill>
          <a:blip r:embed="rId2"/>
          <a:stretch>
            <a:fillRect/>
          </a:stretch>
        </p:blipFill>
        <p:spPr>
          <a:xfrm>
            <a:off x="251927" y="1082824"/>
            <a:ext cx="11336693" cy="5110363"/>
          </a:xfrm>
          <a:prstGeom prst="rect">
            <a:avLst/>
          </a:prstGeom>
          <a:ln w="57150">
            <a:solidFill>
              <a:schemeClr val="tx1"/>
            </a:solidFill>
          </a:ln>
        </p:spPr>
      </p:pic>
      <p:pic>
        <p:nvPicPr>
          <p:cNvPr id="4" name="Picture 3">
            <a:extLst>
              <a:ext uri="{FF2B5EF4-FFF2-40B4-BE49-F238E27FC236}">
                <a16:creationId xmlns:a16="http://schemas.microsoft.com/office/drawing/2014/main" id="{C6835A6A-3C11-44D9-AA76-BE79144C196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2057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0"/>
            <a:ext cx="12192000" cy="986955"/>
          </a:xfrm>
          <a:solidFill>
            <a:schemeClr val="accent1">
              <a:lumMod val="20000"/>
              <a:lumOff val="80000"/>
            </a:schemeClr>
          </a:solidFill>
        </p:spPr>
        <p:txBody>
          <a:bodyPr/>
          <a:lstStyle/>
          <a:p>
            <a:r>
              <a:rPr lang="en-US" b="1" dirty="0"/>
              <a:t>Use cases</a:t>
            </a:r>
          </a:p>
        </p:txBody>
      </p:sp>
      <p:pic>
        <p:nvPicPr>
          <p:cNvPr id="4" name="Picture 3" descr="A screenshot of text&#10;&#10;Description generated with very high confidence">
            <a:extLst>
              <a:ext uri="{FF2B5EF4-FFF2-40B4-BE49-F238E27FC236}">
                <a16:creationId xmlns:a16="http://schemas.microsoft.com/office/drawing/2014/main" id="{4D68652F-A9A8-471F-B463-579DC89BB583}"/>
              </a:ext>
            </a:extLst>
          </p:cNvPr>
          <p:cNvPicPr>
            <a:picLocks noChangeAspect="1"/>
          </p:cNvPicPr>
          <p:nvPr/>
        </p:nvPicPr>
        <p:blipFill rotWithShape="1">
          <a:blip r:embed="rId2"/>
          <a:srcRect l="37" r="4853" b="1"/>
          <a:stretch/>
        </p:blipFill>
        <p:spPr>
          <a:xfrm>
            <a:off x="275791" y="1171118"/>
            <a:ext cx="10856666" cy="5502719"/>
          </a:xfrm>
          <a:prstGeom prst="rect">
            <a:avLst/>
          </a:prstGeom>
        </p:spPr>
      </p:pic>
      <p:pic>
        <p:nvPicPr>
          <p:cNvPr id="5" name="Picture 4">
            <a:extLst>
              <a:ext uri="{FF2B5EF4-FFF2-40B4-BE49-F238E27FC236}">
                <a16:creationId xmlns:a16="http://schemas.microsoft.com/office/drawing/2014/main" id="{538E9068-A058-465D-B42A-EA87EC89651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3478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BA2D-A816-4229-823A-278C382EEE2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1.1 Based on Depth of Learning </a:t>
            </a:r>
          </a:p>
        </p:txBody>
      </p:sp>
      <p:sp>
        <p:nvSpPr>
          <p:cNvPr id="3" name="Content Placeholder 2">
            <a:extLst>
              <a:ext uri="{FF2B5EF4-FFF2-40B4-BE49-F238E27FC236}">
                <a16:creationId xmlns:a16="http://schemas.microsoft.com/office/drawing/2014/main" id="{091EDC98-1F41-4FCB-A0A6-C868498D8BDB}"/>
              </a:ext>
            </a:extLst>
          </p:cNvPr>
          <p:cNvSpPr>
            <a:spLocks noGrp="1"/>
          </p:cNvSpPr>
          <p:nvPr>
            <p:ph idx="1"/>
          </p:nvPr>
        </p:nvSpPr>
        <p:spPr>
          <a:xfrm>
            <a:off x="391886" y="1825625"/>
            <a:ext cx="10961914" cy="4351338"/>
          </a:xfrm>
        </p:spPr>
        <p:txBody>
          <a:bodyPr/>
          <a:lstStyle/>
          <a:p>
            <a:pPr marL="514350" indent="-514350">
              <a:buFont typeface="+mj-lt"/>
              <a:buAutoNum type="arabicPeriod"/>
            </a:pPr>
            <a:r>
              <a:rPr lang="en-US" b="1" dirty="0"/>
              <a:t>Shallow Learning </a:t>
            </a:r>
          </a:p>
          <a:p>
            <a:pPr lvl="1"/>
            <a:r>
              <a:rPr lang="en-US" dirty="0"/>
              <a:t>Algorithms with Few Layers</a:t>
            </a:r>
          </a:p>
          <a:p>
            <a:pPr lvl="1"/>
            <a:r>
              <a:rPr lang="en-US" dirty="0"/>
              <a:t>Better for Less Complex and Smaller Data sets</a:t>
            </a:r>
          </a:p>
          <a:p>
            <a:pPr lvl="1"/>
            <a:r>
              <a:rPr lang="en-US" b="1" i="1" dirty="0" err="1"/>
              <a:t>Eg</a:t>
            </a:r>
            <a:r>
              <a:rPr lang="en-US" b="1" i="1" dirty="0"/>
              <a:t>: Logistic Regression and Support vector Machines </a:t>
            </a:r>
          </a:p>
          <a:p>
            <a:pPr marL="514350" indent="-514350">
              <a:buFont typeface="+mj-lt"/>
              <a:buAutoNum type="arabicPeriod"/>
            </a:pPr>
            <a:r>
              <a:rPr lang="en-US" b="1" dirty="0"/>
              <a:t>Deep Learning </a:t>
            </a:r>
          </a:p>
          <a:p>
            <a:pPr lvl="1"/>
            <a:r>
              <a:rPr lang="en-US" dirty="0"/>
              <a:t>New technique that uses many layers of neural network ( a model based on the structure of human brain)</a:t>
            </a:r>
          </a:p>
          <a:p>
            <a:pPr lvl="1"/>
            <a:r>
              <a:rPr lang="en-US" dirty="0"/>
              <a:t>Useful when </a:t>
            </a:r>
            <a:r>
              <a:rPr lang="en-US" b="1" i="1" dirty="0"/>
              <a:t>the target function is very complex and data sets are very large</a:t>
            </a:r>
            <a:r>
              <a:rPr lang="en-US" dirty="0"/>
              <a:t>. </a:t>
            </a:r>
          </a:p>
          <a:p>
            <a:endParaRPr lang="en-US" dirty="0"/>
          </a:p>
        </p:txBody>
      </p:sp>
      <p:sp>
        <p:nvSpPr>
          <p:cNvPr id="4" name="Footer Placeholder 3">
            <a:extLst>
              <a:ext uri="{FF2B5EF4-FFF2-40B4-BE49-F238E27FC236}">
                <a16:creationId xmlns:a16="http://schemas.microsoft.com/office/drawing/2014/main" id="{12E5A51B-56A7-4138-8BFD-EDE98916DB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7237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2.1 Bayes Theorem : Mathematical Form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94955" y="963035"/>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3" name="Picture 2">
            <a:extLst>
              <a:ext uri="{FF2B5EF4-FFF2-40B4-BE49-F238E27FC236}">
                <a16:creationId xmlns:a16="http://schemas.microsoft.com/office/drawing/2014/main" id="{F0D8B799-B722-4B32-B125-7265591166EA}"/>
              </a:ext>
            </a:extLst>
          </p:cNvPr>
          <p:cNvPicPr>
            <a:picLocks noChangeAspect="1"/>
          </p:cNvPicPr>
          <p:nvPr/>
        </p:nvPicPr>
        <p:blipFill>
          <a:blip r:embed="rId3"/>
          <a:stretch>
            <a:fillRect/>
          </a:stretch>
        </p:blipFill>
        <p:spPr>
          <a:xfrm>
            <a:off x="3013251" y="1646482"/>
            <a:ext cx="6470297" cy="4514850"/>
          </a:xfrm>
          <a:prstGeom prst="rect">
            <a:avLst/>
          </a:prstGeom>
          <a:ln w="38100">
            <a:solidFill>
              <a:schemeClr val="tx1"/>
            </a:solidFill>
          </a:ln>
        </p:spPr>
      </p:pic>
      <p:sp>
        <p:nvSpPr>
          <p:cNvPr id="8" name="Footer Placeholder 7">
            <a:extLst>
              <a:ext uri="{FF2B5EF4-FFF2-40B4-BE49-F238E27FC236}">
                <a16:creationId xmlns:a16="http://schemas.microsoft.com/office/drawing/2014/main" id="{4D553C2B-AAA0-40ED-A8B3-99134BEB13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21119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Alternative form</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18" name="Picture 17">
            <a:extLst>
              <a:ext uri="{FF2B5EF4-FFF2-40B4-BE49-F238E27FC236}">
                <a16:creationId xmlns:a16="http://schemas.microsoft.com/office/drawing/2014/main" id="{9CB31B8E-F02E-4AEF-8CE1-571E0FE53314}"/>
              </a:ext>
            </a:extLst>
          </p:cNvPr>
          <p:cNvPicPr>
            <a:picLocks noChangeAspect="1"/>
          </p:cNvPicPr>
          <p:nvPr/>
        </p:nvPicPr>
        <p:blipFill>
          <a:blip r:embed="rId3"/>
          <a:stretch>
            <a:fillRect/>
          </a:stretch>
        </p:blipFill>
        <p:spPr>
          <a:xfrm>
            <a:off x="1372511" y="1021064"/>
            <a:ext cx="8791575" cy="1562100"/>
          </a:xfrm>
          <a:prstGeom prst="rect">
            <a:avLst/>
          </a:prstGeom>
        </p:spPr>
      </p:pic>
      <p:pic>
        <p:nvPicPr>
          <p:cNvPr id="24" name="Picture 23">
            <a:extLst>
              <a:ext uri="{FF2B5EF4-FFF2-40B4-BE49-F238E27FC236}">
                <a16:creationId xmlns:a16="http://schemas.microsoft.com/office/drawing/2014/main" id="{59CBCCDB-C370-4C59-9B6E-69FA15EC7AAB}"/>
              </a:ext>
            </a:extLst>
          </p:cNvPr>
          <p:cNvPicPr>
            <a:picLocks noChangeAspect="1"/>
          </p:cNvPicPr>
          <p:nvPr/>
        </p:nvPicPr>
        <p:blipFill>
          <a:blip r:embed="rId4"/>
          <a:stretch>
            <a:fillRect/>
          </a:stretch>
        </p:blipFill>
        <p:spPr>
          <a:xfrm>
            <a:off x="430695" y="4801273"/>
            <a:ext cx="11330609" cy="999810"/>
          </a:xfrm>
          <a:prstGeom prst="rect">
            <a:avLst/>
          </a:prstGeom>
          <a:ln w="19050">
            <a:solidFill>
              <a:schemeClr val="accent1"/>
            </a:solidFill>
          </a:ln>
        </p:spPr>
      </p:pic>
      <p:pic>
        <p:nvPicPr>
          <p:cNvPr id="25" name="Picture 24">
            <a:extLst>
              <a:ext uri="{FF2B5EF4-FFF2-40B4-BE49-F238E27FC236}">
                <a16:creationId xmlns:a16="http://schemas.microsoft.com/office/drawing/2014/main" id="{82EDA8E3-51D5-4FD9-AFD8-3B4B7D738E7C}"/>
              </a:ext>
            </a:extLst>
          </p:cNvPr>
          <p:cNvPicPr>
            <a:picLocks noChangeAspect="1"/>
          </p:cNvPicPr>
          <p:nvPr/>
        </p:nvPicPr>
        <p:blipFill>
          <a:blip r:embed="rId5"/>
          <a:stretch>
            <a:fillRect/>
          </a:stretch>
        </p:blipFill>
        <p:spPr>
          <a:xfrm>
            <a:off x="430695" y="3660160"/>
            <a:ext cx="11330609" cy="784651"/>
          </a:xfrm>
          <a:prstGeom prst="rect">
            <a:avLst/>
          </a:prstGeom>
          <a:ln w="19050">
            <a:solidFill>
              <a:schemeClr val="tx1"/>
            </a:solidFill>
          </a:ln>
        </p:spPr>
      </p:pic>
      <p:sp>
        <p:nvSpPr>
          <p:cNvPr id="3" name="Footer Placeholder 2">
            <a:extLst>
              <a:ext uri="{FF2B5EF4-FFF2-40B4-BE49-F238E27FC236}">
                <a16:creationId xmlns:a16="http://schemas.microsoft.com/office/drawing/2014/main" id="{D1CFD610-4ACD-48AF-9648-C6F5370C47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1062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A1BC2-CF08-4357-AC85-AB929C762F09}"/>
              </a:ext>
            </a:extLst>
          </p:cNvPr>
          <p:cNvSpPr>
            <a:spLocks noGrp="1"/>
          </p:cNvSpPr>
          <p:nvPr>
            <p:ph type="title"/>
          </p:nvPr>
        </p:nvSpPr>
        <p:spPr>
          <a:xfrm>
            <a:off x="0" y="10456"/>
            <a:ext cx="12192000" cy="777874"/>
          </a:xfrm>
          <a:solidFill>
            <a:schemeClr val="accent1">
              <a:lumMod val="20000"/>
              <a:lumOff val="80000"/>
            </a:schemeClr>
          </a:solidFill>
        </p:spPr>
        <p:txBody>
          <a:bodyPr>
            <a:normAutofit fontScale="90000"/>
          </a:bodyPr>
          <a:lstStyle/>
          <a:p>
            <a:br>
              <a:rPr lang="en-US" dirty="0"/>
            </a:br>
            <a:r>
              <a:rPr lang="en-US" b="1" dirty="0"/>
              <a:t>Example of Bayes Theorem</a:t>
            </a:r>
            <a:br>
              <a:rPr lang="en-US" dirty="0"/>
            </a:br>
            <a:endParaRPr lang="en-US" dirty="0"/>
          </a:p>
        </p:txBody>
      </p:sp>
      <p:sp>
        <p:nvSpPr>
          <p:cNvPr id="4" name="Rectangle 3">
            <a:extLst>
              <a:ext uri="{FF2B5EF4-FFF2-40B4-BE49-F238E27FC236}">
                <a16:creationId xmlns:a16="http://schemas.microsoft.com/office/drawing/2014/main" id="{9FEEA596-AB4A-4928-B5F9-1EA192C068D6}"/>
              </a:ext>
            </a:extLst>
          </p:cNvPr>
          <p:cNvSpPr/>
          <p:nvPr/>
        </p:nvSpPr>
        <p:spPr>
          <a:xfrm>
            <a:off x="223837" y="1139726"/>
            <a:ext cx="11744325" cy="1200329"/>
          </a:xfrm>
          <a:prstGeom prst="rect">
            <a:avLst/>
          </a:prstGeom>
        </p:spPr>
        <p:txBody>
          <a:bodyPr wrap="square">
            <a:spAutoFit/>
          </a:bodyPr>
          <a:lstStyle/>
          <a:p>
            <a:r>
              <a:rPr lang="en-US" sz="2400" dirty="0"/>
              <a:t>Consider a drug test that is </a:t>
            </a:r>
            <a:r>
              <a:rPr lang="en-US" sz="2400" b="1" i="1" dirty="0"/>
              <a:t>99 percent sensitive</a:t>
            </a:r>
            <a:r>
              <a:rPr lang="en-US" sz="2400" dirty="0"/>
              <a:t>(the true positive rate) and </a:t>
            </a:r>
            <a:r>
              <a:rPr lang="en-US" sz="2400" b="1" i="1" dirty="0"/>
              <a:t>99 percent specific </a:t>
            </a:r>
            <a:r>
              <a:rPr lang="en-US" sz="2400" dirty="0"/>
              <a:t>(the true negative rate). If half a percent</a:t>
            </a:r>
            <a:r>
              <a:rPr lang="en-US" sz="2400" b="1" i="1" dirty="0"/>
              <a:t> (0.5 percent) </a:t>
            </a:r>
            <a:r>
              <a:rPr lang="en-US" sz="2400" dirty="0"/>
              <a:t>of people </a:t>
            </a:r>
            <a:r>
              <a:rPr lang="en-US" sz="2400" b="1" i="1" dirty="0"/>
              <a:t>use a drug</a:t>
            </a:r>
            <a:r>
              <a:rPr lang="en-US" sz="2400" dirty="0"/>
              <a:t>, what is the probability a random person with a positive test actually is a user?</a:t>
            </a:r>
          </a:p>
        </p:txBody>
      </p:sp>
      <p:sp>
        <p:nvSpPr>
          <p:cNvPr id="8" name="Rectangle 7">
            <a:extLst>
              <a:ext uri="{FF2B5EF4-FFF2-40B4-BE49-F238E27FC236}">
                <a16:creationId xmlns:a16="http://schemas.microsoft.com/office/drawing/2014/main" id="{1654A876-370A-4FF6-BBD2-E5559F423F0F}"/>
              </a:ext>
            </a:extLst>
          </p:cNvPr>
          <p:cNvSpPr/>
          <p:nvPr/>
        </p:nvSpPr>
        <p:spPr>
          <a:xfrm>
            <a:off x="5505450" y="76227"/>
            <a:ext cx="6686550" cy="584775"/>
          </a:xfrm>
          <a:prstGeom prst="rect">
            <a:avLst/>
          </a:prstGeom>
        </p:spPr>
        <p:txBody>
          <a:bodyPr wrap="square">
            <a:spAutoFit/>
          </a:bodyPr>
          <a:lstStyle/>
          <a:p>
            <a:r>
              <a:rPr lang="en-US" sz="3200" b="1" dirty="0">
                <a:solidFill>
                  <a:srgbClr val="282828"/>
                </a:solidFill>
                <a:latin typeface="Georgia" panose="02040502050405020303" pitchFamily="18" charset="0"/>
              </a:rPr>
              <a:t>P(A ∣ B) = P(B ∣ A)P(A) / P(B)</a:t>
            </a:r>
            <a:endParaRPr lang="en-US" sz="3200" b="1" dirty="0"/>
          </a:p>
        </p:txBody>
      </p:sp>
      <p:pic>
        <p:nvPicPr>
          <p:cNvPr id="11" name="Picture 10">
            <a:extLst>
              <a:ext uri="{FF2B5EF4-FFF2-40B4-BE49-F238E27FC236}">
                <a16:creationId xmlns:a16="http://schemas.microsoft.com/office/drawing/2014/main" id="{459A1C10-BC75-441B-A38E-9161B596B514}"/>
              </a:ext>
            </a:extLst>
          </p:cNvPr>
          <p:cNvPicPr>
            <a:picLocks noChangeAspect="1"/>
          </p:cNvPicPr>
          <p:nvPr/>
        </p:nvPicPr>
        <p:blipFill>
          <a:blip r:embed="rId2"/>
          <a:stretch>
            <a:fillRect/>
          </a:stretch>
        </p:blipFill>
        <p:spPr>
          <a:xfrm>
            <a:off x="557212" y="2340055"/>
            <a:ext cx="10677525" cy="4255888"/>
          </a:xfrm>
          <a:prstGeom prst="rect">
            <a:avLst/>
          </a:prstGeom>
          <a:ln w="28575">
            <a:solidFill>
              <a:schemeClr val="tx1"/>
            </a:solidFill>
          </a:ln>
        </p:spPr>
      </p:pic>
      <p:sp>
        <p:nvSpPr>
          <p:cNvPr id="2" name="Footer Placeholder 1">
            <a:extLst>
              <a:ext uri="{FF2B5EF4-FFF2-40B4-BE49-F238E27FC236}">
                <a16:creationId xmlns:a16="http://schemas.microsoft.com/office/drawing/2014/main" id="{681C0384-C30D-423C-9E33-A55F698301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73348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15C2E777-879C-48AD-8AFD-0CE872D87AED}"/>
              </a:ext>
            </a:extLst>
          </p:cNvPr>
          <p:cNvSpPr>
            <a:spLocks noGrp="1"/>
          </p:cNvSpPr>
          <p:nvPr>
            <p:ph type="sldNum" sz="quarter" idx="12"/>
          </p:nvPr>
        </p:nvSpPr>
        <p:spPr/>
        <p:txBody>
          <a:bodyPr/>
          <a:lstStyle/>
          <a:p>
            <a:fld id="{B325300E-F10A-4CF1-8088-70DF5721783A}" type="slidenum">
              <a:rPr lang="en-US" altLang="ko-KR"/>
              <a:pPr/>
              <a:t>33</a:t>
            </a:fld>
            <a:endParaRPr lang="en-US" altLang="ko-KR"/>
          </a:p>
        </p:txBody>
      </p:sp>
      <p:sp>
        <p:nvSpPr>
          <p:cNvPr id="190466" name="Rectangle 2">
            <a:extLst>
              <a:ext uri="{FF2B5EF4-FFF2-40B4-BE49-F238E27FC236}">
                <a16:creationId xmlns:a16="http://schemas.microsoft.com/office/drawing/2014/main" id="{9B2A2FF4-4EBA-4B8C-96C8-95D0086CD7F2}"/>
              </a:ext>
            </a:extLst>
          </p:cNvPr>
          <p:cNvSpPr>
            <a:spLocks noGrp="1" noChangeArrowheads="1"/>
          </p:cNvSpPr>
          <p:nvPr>
            <p:ph type="title"/>
          </p:nvPr>
        </p:nvSpPr>
        <p:spPr>
          <a:xfrm>
            <a:off x="0" y="0"/>
            <a:ext cx="12192000" cy="783771"/>
          </a:xfrm>
          <a:solidFill>
            <a:schemeClr val="tx2">
              <a:lumMod val="20000"/>
              <a:lumOff val="80000"/>
            </a:schemeClr>
          </a:solidFill>
        </p:spPr>
        <p:txBody>
          <a:bodyPr/>
          <a:lstStyle/>
          <a:p>
            <a:r>
              <a:rPr lang="en-US" altLang="ko-KR" dirty="0"/>
              <a:t>Bayes Theorem : For Hypothesis and Training Data</a:t>
            </a:r>
          </a:p>
        </p:txBody>
      </p:sp>
      <p:sp>
        <p:nvSpPr>
          <p:cNvPr id="190467" name="Rectangle 3">
            <a:extLst>
              <a:ext uri="{FF2B5EF4-FFF2-40B4-BE49-F238E27FC236}">
                <a16:creationId xmlns:a16="http://schemas.microsoft.com/office/drawing/2014/main" id="{F8DC65FE-D81F-4744-AE49-D7553603296F}"/>
              </a:ext>
            </a:extLst>
          </p:cNvPr>
          <p:cNvSpPr>
            <a:spLocks noGrp="1" noChangeArrowheads="1"/>
          </p:cNvSpPr>
          <p:nvPr>
            <p:ph type="body" idx="1"/>
          </p:nvPr>
        </p:nvSpPr>
        <p:spPr>
          <a:xfrm>
            <a:off x="363894" y="3352800"/>
            <a:ext cx="11737910" cy="2819400"/>
          </a:xfrm>
        </p:spPr>
        <p:txBody>
          <a:bodyPr>
            <a:normAutofit fontScale="85000" lnSpcReduction="10000"/>
          </a:bodyPr>
          <a:lstStyle/>
          <a:p>
            <a:pPr>
              <a:lnSpc>
                <a:spcPct val="110000"/>
              </a:lnSpc>
            </a:pPr>
            <a:r>
              <a:rPr lang="en-US" altLang="ko-KR" i="1" dirty="0"/>
              <a:t>P</a:t>
            </a:r>
            <a:r>
              <a:rPr lang="en-US" altLang="ko-KR" dirty="0"/>
              <a:t>(</a:t>
            </a:r>
            <a:r>
              <a:rPr lang="en-US" altLang="ko-KR" i="1" dirty="0"/>
              <a:t>h</a:t>
            </a:r>
            <a:r>
              <a:rPr lang="en-US" altLang="ko-KR" dirty="0"/>
              <a:t>) = prior (initial) probability that hypothesis </a:t>
            </a:r>
            <a:r>
              <a:rPr lang="en-US" altLang="ko-KR" i="1" dirty="0"/>
              <a:t>h </a:t>
            </a:r>
            <a:r>
              <a:rPr lang="en-US" altLang="ko-KR" dirty="0"/>
              <a:t>holds ,</a:t>
            </a:r>
            <a:r>
              <a:rPr lang="en-US" altLang="ko-KR" i="1" dirty="0"/>
              <a:t> </a:t>
            </a:r>
            <a:r>
              <a:rPr lang="en-US" altLang="ko-KR" dirty="0"/>
              <a:t>before we observed any training data.</a:t>
            </a:r>
            <a:r>
              <a:rPr lang="en-US" altLang="ko-KR" i="1" dirty="0"/>
              <a:t>  </a:t>
            </a:r>
          </a:p>
          <a:p>
            <a:pPr>
              <a:lnSpc>
                <a:spcPct val="110000"/>
              </a:lnSpc>
            </a:pPr>
            <a:r>
              <a:rPr lang="en-US" altLang="ko-KR" i="1" dirty="0"/>
              <a:t>P</a:t>
            </a:r>
            <a:r>
              <a:rPr lang="en-US" altLang="ko-KR" dirty="0"/>
              <a:t>(</a:t>
            </a:r>
            <a:r>
              <a:rPr lang="en-US" altLang="ko-KR" i="1" dirty="0"/>
              <a:t>D</a:t>
            </a:r>
            <a:r>
              <a:rPr lang="en-US" altLang="ko-KR" dirty="0"/>
              <a:t>) = prior probability of training data </a:t>
            </a:r>
            <a:r>
              <a:rPr lang="en-US" altLang="ko-KR" i="1" dirty="0"/>
              <a:t>D</a:t>
            </a:r>
          </a:p>
          <a:p>
            <a:pPr>
              <a:lnSpc>
                <a:spcPct val="110000"/>
              </a:lnSpc>
            </a:pPr>
            <a:r>
              <a:rPr lang="en-US" altLang="ko-KR" i="1" dirty="0"/>
              <a:t>P</a:t>
            </a:r>
            <a:r>
              <a:rPr lang="en-US" altLang="ko-KR" dirty="0"/>
              <a:t>(</a:t>
            </a:r>
            <a:r>
              <a:rPr lang="en-US" altLang="ko-KR" i="1" dirty="0"/>
              <a:t>h</a:t>
            </a:r>
            <a:r>
              <a:rPr lang="en-US" altLang="ko-KR" dirty="0"/>
              <a:t>|</a:t>
            </a:r>
            <a:r>
              <a:rPr lang="en-US" altLang="ko-KR" i="1" dirty="0"/>
              <a:t>D</a:t>
            </a:r>
            <a:r>
              <a:rPr lang="en-US" altLang="ko-KR" dirty="0"/>
              <a:t>) = posterior probability of </a:t>
            </a:r>
            <a:r>
              <a:rPr lang="en-US" altLang="ko-KR" i="1" dirty="0"/>
              <a:t>h</a:t>
            </a:r>
            <a:r>
              <a:rPr lang="en-US" altLang="ko-KR" dirty="0"/>
              <a:t> given </a:t>
            </a:r>
            <a:r>
              <a:rPr lang="en-US" altLang="ko-KR" i="1" dirty="0"/>
              <a:t>D (it holds after we have seen the training data D)</a:t>
            </a:r>
          </a:p>
          <a:p>
            <a:pPr>
              <a:lnSpc>
                <a:spcPct val="110000"/>
              </a:lnSpc>
            </a:pPr>
            <a:r>
              <a:rPr lang="en-US" altLang="ko-KR" i="1" dirty="0"/>
              <a:t>P</a:t>
            </a:r>
            <a:r>
              <a:rPr lang="en-US" altLang="ko-KR" dirty="0"/>
              <a:t>(</a:t>
            </a:r>
            <a:r>
              <a:rPr lang="en-US" altLang="ko-KR" i="1" dirty="0"/>
              <a:t>D</a:t>
            </a:r>
            <a:r>
              <a:rPr lang="en-US" altLang="ko-KR" dirty="0"/>
              <a:t>|</a:t>
            </a:r>
            <a:r>
              <a:rPr lang="en-US" altLang="ko-KR" i="1" dirty="0"/>
              <a:t>h</a:t>
            </a:r>
            <a:r>
              <a:rPr lang="en-US" altLang="ko-KR" dirty="0"/>
              <a:t>) = probability of observing data </a:t>
            </a:r>
            <a:r>
              <a:rPr lang="en-US" altLang="ko-KR" i="1" dirty="0"/>
              <a:t>D</a:t>
            </a:r>
            <a:r>
              <a:rPr lang="en-US" altLang="ko-KR" dirty="0"/>
              <a:t> given some world in which hypothesis </a:t>
            </a:r>
            <a:r>
              <a:rPr lang="en-US" altLang="ko-KR" i="1" dirty="0"/>
              <a:t>h </a:t>
            </a:r>
            <a:r>
              <a:rPr lang="en-US" altLang="ko-KR" dirty="0"/>
              <a:t>holds</a:t>
            </a:r>
            <a:r>
              <a:rPr lang="en-US" altLang="ko-KR" i="1" dirty="0"/>
              <a:t>.</a:t>
            </a:r>
          </a:p>
          <a:p>
            <a:pPr>
              <a:lnSpc>
                <a:spcPct val="110000"/>
              </a:lnSpc>
            </a:pPr>
            <a:endParaRPr lang="en-US" altLang="ko-KR" dirty="0"/>
          </a:p>
        </p:txBody>
      </p:sp>
      <p:graphicFrame>
        <p:nvGraphicFramePr>
          <p:cNvPr id="190469" name="Object 5">
            <a:extLst>
              <a:ext uri="{FF2B5EF4-FFF2-40B4-BE49-F238E27FC236}">
                <a16:creationId xmlns:a16="http://schemas.microsoft.com/office/drawing/2014/main" id="{0355E86E-006B-461E-886B-6A300F118220}"/>
              </a:ext>
            </a:extLst>
          </p:cNvPr>
          <p:cNvGraphicFramePr>
            <a:graphicFrameLocks noChangeAspect="1"/>
          </p:cNvGraphicFramePr>
          <p:nvPr>
            <p:extLst>
              <p:ext uri="{D42A27DB-BD31-4B8C-83A1-F6EECF244321}">
                <p14:modId xmlns:p14="http://schemas.microsoft.com/office/powerpoint/2010/main" val="2708218321"/>
              </p:ext>
            </p:extLst>
          </p:nvPr>
        </p:nvGraphicFramePr>
        <p:xfrm>
          <a:off x="724680" y="1801472"/>
          <a:ext cx="3324225" cy="925513"/>
        </p:xfrm>
        <a:graphic>
          <a:graphicData uri="http://schemas.openxmlformats.org/presentationml/2006/ole">
            <mc:AlternateContent xmlns:mc="http://schemas.openxmlformats.org/markup-compatibility/2006">
              <mc:Choice xmlns:v="urn:schemas-microsoft-com:vml" Requires="v">
                <p:oleObj spid="_x0000_s3183" name="비트맵 이미지" r:id="rId3" imgW="3704762" imgH="1028844" progId="Paint.Picture">
                  <p:embed/>
                </p:oleObj>
              </mc:Choice>
              <mc:Fallback>
                <p:oleObj name="비트맵 이미지" r:id="rId3" imgW="3704762" imgH="1028844" progId="Paint.Picture">
                  <p:embed/>
                  <p:pic>
                    <p:nvPicPr>
                      <p:cNvPr id="190469" name="Object 5">
                        <a:extLst>
                          <a:ext uri="{FF2B5EF4-FFF2-40B4-BE49-F238E27FC236}">
                            <a16:creationId xmlns:a16="http://schemas.microsoft.com/office/drawing/2014/main" id="{0355E86E-006B-461E-886B-6A300F118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80" y="1801472"/>
                        <a:ext cx="3324225" cy="925513"/>
                      </a:xfrm>
                      <a:prstGeom prst="rect">
                        <a:avLst/>
                      </a:prstGeom>
                      <a:noFill/>
                      <a:ln w="38100">
                        <a:solidFill>
                          <a:schemeClr val="tx1"/>
                        </a:solidFill>
                      </a:ln>
                      <a:effectLst/>
                      <a:extLst/>
                    </p:spPr>
                  </p:pic>
                </p:oleObj>
              </mc:Fallback>
            </mc:AlternateContent>
          </a:graphicData>
        </a:graphic>
      </p:graphicFrame>
      <p:pic>
        <p:nvPicPr>
          <p:cNvPr id="6" name="Picture 5">
            <a:extLst>
              <a:ext uri="{FF2B5EF4-FFF2-40B4-BE49-F238E27FC236}">
                <a16:creationId xmlns:a16="http://schemas.microsoft.com/office/drawing/2014/main" id="{081C106A-F472-4875-9887-30BA2A275E1D}"/>
              </a:ext>
            </a:extLst>
          </p:cNvPr>
          <p:cNvPicPr>
            <a:picLocks noChangeAspect="1"/>
          </p:cNvPicPr>
          <p:nvPr/>
        </p:nvPicPr>
        <p:blipFill>
          <a:blip r:embed="rId5"/>
          <a:stretch>
            <a:fillRect/>
          </a:stretch>
        </p:blipFill>
        <p:spPr>
          <a:xfrm>
            <a:off x="6544089" y="1526835"/>
            <a:ext cx="4809711" cy="1200150"/>
          </a:xfrm>
          <a:prstGeom prst="rect">
            <a:avLst/>
          </a:prstGeom>
          <a:ln w="28575">
            <a:solidFill>
              <a:schemeClr val="tx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772DE55-480B-40CC-ACA1-E740432C2D00}"/>
              </a:ext>
            </a:extLst>
          </p:cNvPr>
          <p:cNvSpPr>
            <a:spLocks noGrp="1"/>
          </p:cNvSpPr>
          <p:nvPr>
            <p:ph type="sldNum" sz="quarter" idx="12"/>
          </p:nvPr>
        </p:nvSpPr>
        <p:spPr/>
        <p:txBody>
          <a:bodyPr/>
          <a:lstStyle/>
          <a:p>
            <a:fld id="{DC1F7A48-BC9D-452C-B841-BD4F2C758272}" type="slidenum">
              <a:rPr lang="en-US" altLang="ko-KR"/>
              <a:pPr/>
              <a:t>34</a:t>
            </a:fld>
            <a:endParaRPr lang="en-US" altLang="ko-KR"/>
          </a:p>
        </p:txBody>
      </p:sp>
      <p:sp>
        <p:nvSpPr>
          <p:cNvPr id="191490" name="Rectangle 2">
            <a:extLst>
              <a:ext uri="{FF2B5EF4-FFF2-40B4-BE49-F238E27FC236}">
                <a16:creationId xmlns:a16="http://schemas.microsoft.com/office/drawing/2014/main" id="{C5114006-CEBD-4852-A695-595F46933508}"/>
              </a:ext>
            </a:extLst>
          </p:cNvPr>
          <p:cNvSpPr>
            <a:spLocks noGrp="1" noChangeArrowheads="1"/>
          </p:cNvSpPr>
          <p:nvPr>
            <p:ph type="title"/>
          </p:nvPr>
        </p:nvSpPr>
        <p:spPr>
          <a:xfrm>
            <a:off x="0" y="1"/>
            <a:ext cx="12192000" cy="961052"/>
          </a:xfrm>
          <a:solidFill>
            <a:schemeClr val="tx2">
              <a:lumMod val="20000"/>
              <a:lumOff val="80000"/>
            </a:schemeClr>
          </a:solidFill>
        </p:spPr>
        <p:txBody>
          <a:bodyPr/>
          <a:lstStyle/>
          <a:p>
            <a:r>
              <a:rPr lang="en-US" altLang="ko-KR" b="1" dirty="0"/>
              <a:t>2.2.1  Maximum a posterior (MAP) hypothesis</a:t>
            </a:r>
          </a:p>
        </p:txBody>
      </p:sp>
      <p:sp>
        <p:nvSpPr>
          <p:cNvPr id="191491" name="Rectangle 3">
            <a:extLst>
              <a:ext uri="{FF2B5EF4-FFF2-40B4-BE49-F238E27FC236}">
                <a16:creationId xmlns:a16="http://schemas.microsoft.com/office/drawing/2014/main" id="{3D5FDEBF-9C61-4E69-B3D6-C918A11A383A}"/>
              </a:ext>
            </a:extLst>
          </p:cNvPr>
          <p:cNvSpPr>
            <a:spLocks noGrp="1" noChangeArrowheads="1"/>
          </p:cNvSpPr>
          <p:nvPr>
            <p:ph type="body" idx="1"/>
          </p:nvPr>
        </p:nvSpPr>
        <p:spPr>
          <a:xfrm>
            <a:off x="597159" y="1498600"/>
            <a:ext cx="10403633" cy="3581400"/>
          </a:xfrm>
        </p:spPr>
        <p:txBody>
          <a:bodyPr>
            <a:normAutofit/>
          </a:bodyPr>
          <a:lstStyle/>
          <a:p>
            <a:pPr>
              <a:lnSpc>
                <a:spcPct val="80000"/>
              </a:lnSpc>
            </a:pPr>
            <a:r>
              <a:rPr lang="en-US" altLang="ko-KR" sz="2400" dirty="0"/>
              <a:t>In many learning scenarios , the learner considers some set of candidate hypotheses H and is interested in finding the most probable hypotheses h</a:t>
            </a:r>
            <a:r>
              <a:rPr lang="az-Cyrl-AZ" altLang="ko-KR" sz="2400" dirty="0"/>
              <a:t>Є</a:t>
            </a:r>
            <a:r>
              <a:rPr lang="en-US" altLang="ko-KR" sz="2400" dirty="0"/>
              <a:t>H given the observed data D . </a:t>
            </a:r>
          </a:p>
          <a:p>
            <a:pPr>
              <a:lnSpc>
                <a:spcPct val="80000"/>
              </a:lnSpc>
            </a:pPr>
            <a:r>
              <a:rPr lang="en-US" altLang="ko-KR" sz="2400" dirty="0"/>
              <a:t>Any such maximally probable hypothesis is called a maximum posteriori (MAP) hypothesis </a:t>
            </a:r>
            <a:r>
              <a:rPr lang="en-US" altLang="ko-KR" sz="2400" i="1" dirty="0" err="1"/>
              <a:t>h</a:t>
            </a:r>
            <a:r>
              <a:rPr lang="en-US" altLang="ko-KR" sz="2400" i="1" baseline="-25000" dirty="0" err="1"/>
              <a:t>MAP</a:t>
            </a:r>
            <a:r>
              <a:rPr lang="en-US" altLang="ko-KR" sz="2400" dirty="0"/>
              <a:t>:</a:t>
            </a:r>
          </a:p>
          <a:p>
            <a:pPr>
              <a:lnSpc>
                <a:spcPct val="80000"/>
              </a:lnSpc>
              <a:buFont typeface="Wingdings" panose="05000000000000000000" pitchFamily="2" charset="2"/>
              <a:buNone/>
            </a:pPr>
            <a:endParaRPr lang="en-US" altLang="ko-KR" sz="2400" dirty="0"/>
          </a:p>
          <a:p>
            <a:pPr>
              <a:lnSpc>
                <a:spcPct val="80000"/>
              </a:lnSpc>
              <a:buFont typeface="Wingdings" panose="05000000000000000000" pitchFamily="2" charset="2"/>
              <a:buNone/>
            </a:pPr>
            <a:endParaRPr lang="en-US" altLang="ko-KR" sz="3600" dirty="0"/>
          </a:p>
          <a:p>
            <a:pPr>
              <a:lnSpc>
                <a:spcPct val="80000"/>
              </a:lnSpc>
              <a:buFont typeface="Wingdings" panose="05000000000000000000" pitchFamily="2" charset="2"/>
              <a:buNone/>
            </a:pPr>
            <a:endParaRPr lang="en-US" altLang="ko-KR" sz="2400" dirty="0"/>
          </a:p>
        </p:txBody>
      </p:sp>
      <p:pic>
        <p:nvPicPr>
          <p:cNvPr id="191493" name="Picture 5">
            <a:extLst>
              <a:ext uri="{FF2B5EF4-FFF2-40B4-BE49-F238E27FC236}">
                <a16:creationId xmlns:a16="http://schemas.microsoft.com/office/drawing/2014/main" id="{3BE1B84C-72C8-4560-9137-F1B8B4105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729" y="3459194"/>
            <a:ext cx="4761042" cy="225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772DE55-480B-40CC-ACA1-E740432C2D00}"/>
              </a:ext>
            </a:extLst>
          </p:cNvPr>
          <p:cNvSpPr>
            <a:spLocks noGrp="1"/>
          </p:cNvSpPr>
          <p:nvPr>
            <p:ph type="sldNum" sz="quarter" idx="12"/>
          </p:nvPr>
        </p:nvSpPr>
        <p:spPr/>
        <p:txBody>
          <a:bodyPr/>
          <a:lstStyle/>
          <a:p>
            <a:fld id="{DC1F7A48-BC9D-452C-B841-BD4F2C758272}" type="slidenum">
              <a:rPr lang="en-US" altLang="ko-KR"/>
              <a:pPr/>
              <a:t>35</a:t>
            </a:fld>
            <a:endParaRPr lang="en-US" altLang="ko-KR"/>
          </a:p>
        </p:txBody>
      </p:sp>
      <p:sp>
        <p:nvSpPr>
          <p:cNvPr id="191490" name="Rectangle 2">
            <a:extLst>
              <a:ext uri="{FF2B5EF4-FFF2-40B4-BE49-F238E27FC236}">
                <a16:creationId xmlns:a16="http://schemas.microsoft.com/office/drawing/2014/main" id="{C5114006-CEBD-4852-A695-595F46933508}"/>
              </a:ext>
            </a:extLst>
          </p:cNvPr>
          <p:cNvSpPr>
            <a:spLocks noGrp="1" noChangeArrowheads="1"/>
          </p:cNvSpPr>
          <p:nvPr>
            <p:ph type="title"/>
          </p:nvPr>
        </p:nvSpPr>
        <p:spPr>
          <a:xfrm>
            <a:off x="0" y="1"/>
            <a:ext cx="12192000" cy="961052"/>
          </a:xfrm>
          <a:solidFill>
            <a:schemeClr val="tx2">
              <a:lumMod val="20000"/>
              <a:lumOff val="80000"/>
            </a:schemeClr>
          </a:solidFill>
        </p:spPr>
        <p:txBody>
          <a:bodyPr/>
          <a:lstStyle/>
          <a:p>
            <a:r>
              <a:rPr lang="en-US" altLang="ko-KR" dirty="0"/>
              <a:t>2.2.2Maximum Likelihood</a:t>
            </a:r>
          </a:p>
        </p:txBody>
      </p:sp>
      <p:sp>
        <p:nvSpPr>
          <p:cNvPr id="191491" name="Rectangle 3">
            <a:extLst>
              <a:ext uri="{FF2B5EF4-FFF2-40B4-BE49-F238E27FC236}">
                <a16:creationId xmlns:a16="http://schemas.microsoft.com/office/drawing/2014/main" id="{3D5FDEBF-9C61-4E69-B3D6-C918A11A383A}"/>
              </a:ext>
            </a:extLst>
          </p:cNvPr>
          <p:cNvSpPr>
            <a:spLocks noGrp="1" noChangeArrowheads="1"/>
          </p:cNvSpPr>
          <p:nvPr>
            <p:ph type="body" idx="1"/>
          </p:nvPr>
        </p:nvSpPr>
        <p:spPr>
          <a:xfrm>
            <a:off x="223935" y="1455252"/>
            <a:ext cx="11616611" cy="2827499"/>
          </a:xfrm>
        </p:spPr>
        <p:txBody>
          <a:bodyPr>
            <a:normAutofit/>
          </a:bodyPr>
          <a:lstStyle/>
          <a:p>
            <a:pPr>
              <a:lnSpc>
                <a:spcPct val="80000"/>
              </a:lnSpc>
              <a:buFont typeface="Wingdings" panose="05000000000000000000" pitchFamily="2" charset="2"/>
              <a:buNone/>
            </a:pPr>
            <a:endParaRPr lang="en-US" altLang="ko-KR" sz="2400" dirty="0"/>
          </a:p>
          <a:p>
            <a:pPr>
              <a:lnSpc>
                <a:spcPct val="80000"/>
              </a:lnSpc>
            </a:pPr>
            <a:r>
              <a:rPr lang="en-US" altLang="ko-KR" sz="2400" dirty="0"/>
              <a:t>In some cases we will assume that every hypothesis in H is equally probable a priori (</a:t>
            </a:r>
            <a:r>
              <a:rPr lang="en-US" altLang="ko-KR" sz="2400" b="1" i="1" dirty="0"/>
              <a:t>P</a:t>
            </a:r>
            <a:r>
              <a:rPr lang="en-US" altLang="ko-KR" sz="2400" b="1" dirty="0"/>
              <a:t>(</a:t>
            </a:r>
            <a:r>
              <a:rPr lang="en-US" altLang="ko-KR" sz="2400" b="1" i="1" dirty="0"/>
              <a:t>h</a:t>
            </a:r>
            <a:r>
              <a:rPr lang="en-US" altLang="ko-KR" sz="2400" b="1" i="1" baseline="-25000" dirty="0"/>
              <a:t>i</a:t>
            </a:r>
            <a:r>
              <a:rPr lang="en-US" altLang="ko-KR" sz="2400" b="1" dirty="0"/>
              <a:t>) = </a:t>
            </a:r>
            <a:r>
              <a:rPr lang="en-US" altLang="ko-KR" sz="2400" b="1" i="1" dirty="0"/>
              <a:t>P</a:t>
            </a:r>
            <a:r>
              <a:rPr lang="en-US" altLang="ko-KR" sz="2400" b="1" dirty="0"/>
              <a:t>(</a:t>
            </a:r>
            <a:r>
              <a:rPr lang="en-US" altLang="ko-KR" sz="2400" b="1" i="1" dirty="0" err="1"/>
              <a:t>h</a:t>
            </a:r>
            <a:r>
              <a:rPr lang="en-US" altLang="ko-KR" sz="2400" b="1" i="1" baseline="-25000" dirty="0" err="1"/>
              <a:t>j</a:t>
            </a:r>
            <a:r>
              <a:rPr lang="en-US" altLang="ko-KR" sz="2400" b="1" dirty="0"/>
              <a:t>) for all </a:t>
            </a:r>
            <a:r>
              <a:rPr lang="en-US" altLang="ko-KR" sz="2400" b="1" i="1" dirty="0"/>
              <a:t>h</a:t>
            </a:r>
            <a:r>
              <a:rPr lang="en-US" altLang="ko-KR" sz="2400" b="1" i="1" baseline="-25000" dirty="0"/>
              <a:t>i </a:t>
            </a:r>
            <a:r>
              <a:rPr lang="en-US" altLang="ko-KR" sz="2400" dirty="0"/>
              <a:t>in H ) </a:t>
            </a:r>
          </a:p>
          <a:p>
            <a:pPr>
              <a:lnSpc>
                <a:spcPct val="80000"/>
              </a:lnSpc>
            </a:pPr>
            <a:r>
              <a:rPr lang="en-US" altLang="ko-KR" sz="2400" dirty="0"/>
              <a:t>In this case we  can further simplify and need only consider the term </a:t>
            </a:r>
            <a:r>
              <a:rPr lang="en-US" altLang="ko-KR" sz="2400" b="1" dirty="0"/>
              <a:t>P(D|h) to find the most probable hypothesis.</a:t>
            </a:r>
          </a:p>
          <a:p>
            <a:pPr>
              <a:lnSpc>
                <a:spcPct val="80000"/>
              </a:lnSpc>
            </a:pPr>
            <a:r>
              <a:rPr lang="en-US" altLang="ko-KR" sz="2400" b="1" dirty="0"/>
              <a:t>P(</a:t>
            </a:r>
            <a:r>
              <a:rPr lang="en-US" altLang="ko-KR" sz="2400" b="1" dirty="0" err="1"/>
              <a:t>D|h</a:t>
            </a:r>
            <a:r>
              <a:rPr lang="en-US" altLang="ko-KR" sz="2400" b="1" dirty="0"/>
              <a:t>) </a:t>
            </a:r>
            <a:r>
              <a:rPr lang="en-US" altLang="ko-KR" sz="2400" dirty="0"/>
              <a:t>is often called the likelihood of the data D given h and any hypothesis that maximizes </a:t>
            </a:r>
            <a:r>
              <a:rPr lang="en-US" altLang="ko-KR" sz="2400" b="1" dirty="0"/>
              <a:t>P(D|h)</a:t>
            </a:r>
            <a:r>
              <a:rPr lang="en-US" altLang="ko-KR" sz="2400" dirty="0"/>
              <a:t> is called a </a:t>
            </a:r>
            <a:r>
              <a:rPr lang="en-US" altLang="ko-KR" sz="2400" b="1" i="1" dirty="0"/>
              <a:t>Maximum likelihood</a:t>
            </a:r>
            <a:r>
              <a:rPr lang="en-US" altLang="ko-KR" sz="2400" b="1" dirty="0"/>
              <a:t> </a:t>
            </a:r>
            <a:r>
              <a:rPr lang="en-US" altLang="ko-KR" sz="2400" dirty="0"/>
              <a:t>(ML) hypothesis </a:t>
            </a:r>
            <a:r>
              <a:rPr lang="en-US" altLang="ko-KR" sz="2400" b="1" i="1" dirty="0" err="1"/>
              <a:t>h</a:t>
            </a:r>
            <a:r>
              <a:rPr lang="en-US" altLang="ko-KR" sz="2400" b="1" i="1" baseline="-25000" dirty="0" err="1"/>
              <a:t>ML</a:t>
            </a:r>
            <a:endParaRPr lang="en-US" altLang="ko-KR" sz="2400" dirty="0"/>
          </a:p>
        </p:txBody>
      </p:sp>
      <p:pic>
        <p:nvPicPr>
          <p:cNvPr id="191494" name="Picture 6">
            <a:extLst>
              <a:ext uri="{FF2B5EF4-FFF2-40B4-BE49-F238E27FC236}">
                <a16:creationId xmlns:a16="http://schemas.microsoft.com/office/drawing/2014/main" id="{DF42180A-5412-4144-9E8C-CE5252300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220" y="4435474"/>
            <a:ext cx="3601616" cy="76977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602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BB8B-59B4-4F25-AB9E-608DDEC496FE}"/>
              </a:ext>
            </a:extLst>
          </p:cNvPr>
          <p:cNvSpPr>
            <a:spLocks noGrp="1"/>
          </p:cNvSpPr>
          <p:nvPr>
            <p:ph type="title"/>
          </p:nvPr>
        </p:nvSpPr>
        <p:spPr>
          <a:xfrm>
            <a:off x="0" y="0"/>
            <a:ext cx="12191999" cy="849492"/>
          </a:xfrm>
          <a:solidFill>
            <a:schemeClr val="accent1">
              <a:lumMod val="20000"/>
              <a:lumOff val="80000"/>
            </a:schemeClr>
          </a:solidFill>
        </p:spPr>
        <p:txBody>
          <a:bodyPr/>
          <a:lstStyle/>
          <a:p>
            <a:r>
              <a:rPr lang="en-US" b="1" dirty="0"/>
              <a:t>An Example : Cancer Patient Diagnosis </a:t>
            </a:r>
          </a:p>
        </p:txBody>
      </p:sp>
      <p:sp>
        <p:nvSpPr>
          <p:cNvPr id="3" name="Content Placeholder 2">
            <a:extLst>
              <a:ext uri="{FF2B5EF4-FFF2-40B4-BE49-F238E27FC236}">
                <a16:creationId xmlns:a16="http://schemas.microsoft.com/office/drawing/2014/main" id="{C6F7688F-94C3-45B2-A54C-626B617E9E94}"/>
              </a:ext>
            </a:extLst>
          </p:cNvPr>
          <p:cNvSpPr>
            <a:spLocks noGrp="1"/>
          </p:cNvSpPr>
          <p:nvPr>
            <p:ph idx="1"/>
          </p:nvPr>
        </p:nvSpPr>
        <p:spPr/>
        <p:txBody>
          <a:bodyPr/>
          <a:lstStyle/>
          <a:p>
            <a:r>
              <a:rPr lang="en-US" dirty="0"/>
              <a:t>To illustrate Bayes Rule , Consider a medical diagnosis problem in which there are two alternative hypotheses : </a:t>
            </a:r>
          </a:p>
          <a:p>
            <a:pPr marL="514350" indent="-514350">
              <a:buFont typeface="+mj-lt"/>
              <a:buAutoNum type="arabicPeriod"/>
            </a:pPr>
            <a:r>
              <a:rPr lang="en-US" dirty="0"/>
              <a:t>That the patient has a particular form of cancer  and</a:t>
            </a:r>
          </a:p>
          <a:p>
            <a:pPr marL="514350" indent="-514350">
              <a:buFont typeface="+mj-lt"/>
              <a:buAutoNum type="arabicPeriod"/>
            </a:pPr>
            <a:r>
              <a:rPr lang="en-US" dirty="0"/>
              <a:t>That the patient does not.</a:t>
            </a:r>
          </a:p>
          <a:p>
            <a:pPr marL="514350" indent="-514350">
              <a:buFont typeface="+mj-lt"/>
              <a:buAutoNum type="arabicPeriod"/>
            </a:pPr>
            <a:endParaRPr lang="en-US" dirty="0"/>
          </a:p>
          <a:p>
            <a:pPr marL="0" indent="0">
              <a:buNone/>
            </a:pPr>
            <a:r>
              <a:rPr lang="en-US" dirty="0"/>
              <a:t>The available data is from a particular laboratory test with two possible outcomes :</a:t>
            </a:r>
          </a:p>
          <a:p>
            <a:pPr marL="0" indent="0">
              <a:buNone/>
            </a:pPr>
            <a:r>
              <a:rPr lang="en-US" b="1" dirty="0"/>
              <a:t>+ : positive </a:t>
            </a:r>
          </a:p>
          <a:p>
            <a:pPr marL="0" indent="0">
              <a:buNone/>
            </a:pPr>
            <a:r>
              <a:rPr lang="en-US" b="1" dirty="0"/>
              <a:t>- : negative </a:t>
            </a:r>
          </a:p>
        </p:txBody>
      </p:sp>
    </p:spTree>
    <p:extLst>
      <p:ext uri="{BB962C8B-B14F-4D97-AF65-F5344CB8AC3E}">
        <p14:creationId xmlns:p14="http://schemas.microsoft.com/office/powerpoint/2010/main" val="3006592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8996FFB-2C05-47F3-9824-CEAFC786BB17}"/>
              </a:ext>
            </a:extLst>
          </p:cNvPr>
          <p:cNvSpPr>
            <a:spLocks noGrp="1"/>
          </p:cNvSpPr>
          <p:nvPr>
            <p:ph type="sldNum" sz="quarter" idx="12"/>
          </p:nvPr>
        </p:nvSpPr>
        <p:spPr/>
        <p:txBody>
          <a:bodyPr/>
          <a:lstStyle/>
          <a:p>
            <a:fld id="{53CC648F-6BAC-434A-A2B3-332009906124}" type="slidenum">
              <a:rPr lang="en-US" altLang="ko-KR"/>
              <a:pPr/>
              <a:t>37</a:t>
            </a:fld>
            <a:endParaRPr lang="en-US" altLang="ko-KR"/>
          </a:p>
        </p:txBody>
      </p:sp>
      <p:sp>
        <p:nvSpPr>
          <p:cNvPr id="192514" name="Rectangle 2">
            <a:extLst>
              <a:ext uri="{FF2B5EF4-FFF2-40B4-BE49-F238E27FC236}">
                <a16:creationId xmlns:a16="http://schemas.microsoft.com/office/drawing/2014/main" id="{49B8AAF5-E512-468C-96D6-5AB01EF6EF9B}"/>
              </a:ext>
            </a:extLst>
          </p:cNvPr>
          <p:cNvSpPr>
            <a:spLocks noGrp="1" noChangeArrowheads="1"/>
          </p:cNvSpPr>
          <p:nvPr>
            <p:ph type="title"/>
          </p:nvPr>
        </p:nvSpPr>
        <p:spPr>
          <a:xfrm>
            <a:off x="0" y="-9331"/>
            <a:ext cx="12055151" cy="941603"/>
          </a:xfrm>
          <a:solidFill>
            <a:schemeClr val="accent1">
              <a:lumMod val="20000"/>
              <a:lumOff val="80000"/>
            </a:schemeClr>
          </a:solidFill>
        </p:spPr>
        <p:txBody>
          <a:bodyPr>
            <a:normAutofit/>
          </a:bodyPr>
          <a:lstStyle/>
          <a:p>
            <a:r>
              <a:rPr lang="en-US" altLang="ko-KR" b="1" dirty="0"/>
              <a:t>Example  : Medical Cancer </a:t>
            </a:r>
            <a:r>
              <a:rPr lang="en-US" altLang="ko-KR" dirty="0"/>
              <a:t>Test Details of Patient</a:t>
            </a:r>
            <a:endParaRPr lang="en-US" altLang="ko-KR" b="1" dirty="0"/>
          </a:p>
        </p:txBody>
      </p:sp>
      <p:sp>
        <p:nvSpPr>
          <p:cNvPr id="192515" name="Rectangle 3">
            <a:extLst>
              <a:ext uri="{FF2B5EF4-FFF2-40B4-BE49-F238E27FC236}">
                <a16:creationId xmlns:a16="http://schemas.microsoft.com/office/drawing/2014/main" id="{98CF02A0-A5FF-41B8-9A6B-96E90B61C336}"/>
              </a:ext>
            </a:extLst>
          </p:cNvPr>
          <p:cNvSpPr>
            <a:spLocks noGrp="1" noChangeArrowheads="1"/>
          </p:cNvSpPr>
          <p:nvPr>
            <p:ph type="body" idx="1"/>
          </p:nvPr>
        </p:nvSpPr>
        <p:spPr>
          <a:xfrm>
            <a:off x="410554" y="1366345"/>
            <a:ext cx="11672596" cy="4555931"/>
          </a:xfrm>
        </p:spPr>
        <p:txBody>
          <a:bodyPr>
            <a:normAutofit/>
          </a:bodyPr>
          <a:lstStyle/>
          <a:p>
            <a:pPr>
              <a:buFont typeface="Wingdings" panose="05000000000000000000" pitchFamily="2" charset="2"/>
              <a:buNone/>
            </a:pPr>
            <a:r>
              <a:rPr lang="en-US" altLang="ko-KR" sz="2400" dirty="0"/>
              <a:t>	A patient takes a lab test and the result comes back positive. The test returns a correct positive result in only 98% of the cases in which the disease is actually present, and a correct negative result in only 97% of the cases in which the disease is not present. Furthermore, .008 of the entire population have this cancer.</a:t>
            </a:r>
          </a:p>
          <a:p>
            <a:pPr>
              <a:lnSpc>
                <a:spcPct val="90000"/>
              </a:lnSpc>
              <a:buFont typeface="Wingdings" panose="05000000000000000000" pitchFamily="2" charset="2"/>
              <a:buNone/>
            </a:pPr>
            <a:endParaRPr lang="en-US" altLang="ko-KR" sz="900" dirty="0"/>
          </a:p>
          <a:p>
            <a:pPr>
              <a:lnSpc>
                <a:spcPct val="90000"/>
              </a:lnSpc>
              <a:buFont typeface="Wingdings" panose="05000000000000000000" pitchFamily="2" charset="2"/>
              <a:buNone/>
            </a:pPr>
            <a:r>
              <a:rPr lang="en-US" altLang="ko-KR" i="1" dirty="0"/>
              <a:t>	</a:t>
            </a:r>
            <a:r>
              <a:rPr lang="en-US" altLang="ko-KR" sz="2400" i="1" dirty="0"/>
              <a:t>	P</a:t>
            </a:r>
            <a:r>
              <a:rPr lang="en-US" altLang="ko-KR" sz="2400" dirty="0"/>
              <a:t>(</a:t>
            </a:r>
            <a:r>
              <a:rPr lang="en-US" altLang="ko-KR" sz="2400" i="1" dirty="0"/>
              <a:t>cancer</a:t>
            </a:r>
            <a:r>
              <a:rPr lang="en-US" altLang="ko-KR" sz="2400" dirty="0"/>
              <a:t>) =      		                         </a:t>
            </a:r>
            <a:r>
              <a:rPr lang="en-US" altLang="ko-KR" sz="2400" i="1" dirty="0"/>
              <a:t>P</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p>
          <a:p>
            <a:pPr>
              <a:lnSpc>
                <a:spcPct val="90000"/>
              </a:lnSpc>
              <a:buFont typeface="Wingdings" panose="05000000000000000000" pitchFamily="2" charset="2"/>
              <a:buNone/>
            </a:pPr>
            <a:r>
              <a:rPr lang="en-US" altLang="ko-KR" sz="2400" dirty="0"/>
              <a:t>		</a:t>
            </a:r>
            <a:r>
              <a:rPr lang="en-US" altLang="ko-KR" sz="2400" i="1" dirty="0"/>
              <a:t>P</a:t>
            </a:r>
            <a:r>
              <a:rPr lang="en-US" altLang="ko-KR" sz="2400" dirty="0"/>
              <a:t>(</a:t>
            </a:r>
            <a:r>
              <a:rPr lang="en-US" altLang="ko-KR" sz="2400" dirty="0">
                <a:latin typeface="굴림" panose="020B0503020000020004" pitchFamily="34" charset="-127"/>
                <a:sym typeface="Symbol" panose="05050102010706020507" pitchFamily="18" charset="2"/>
              </a:rPr>
              <a:t></a:t>
            </a:r>
            <a:r>
              <a:rPr lang="en-US" altLang="ko-KR" sz="2400" dirty="0"/>
              <a:t>|</a:t>
            </a:r>
            <a:r>
              <a:rPr lang="en-US" altLang="ko-KR" sz="2400" i="1" dirty="0"/>
              <a:t>cancer</a:t>
            </a:r>
            <a:r>
              <a:rPr lang="en-US" altLang="ko-KR" sz="2400" dirty="0"/>
              <a:t>) = 		                         </a:t>
            </a:r>
            <a:r>
              <a:rPr lang="en-US" altLang="ko-KR" sz="2400" i="1" dirty="0"/>
              <a:t>P</a:t>
            </a:r>
            <a:r>
              <a:rPr lang="en-US" altLang="ko-KR" sz="2400" dirty="0"/>
              <a:t>(</a:t>
            </a:r>
            <a:r>
              <a:rPr lang="en-US" altLang="ko-KR" sz="2400" dirty="0">
                <a:latin typeface="굴림" panose="020B0503020000020004" pitchFamily="34" charset="-127"/>
                <a:sym typeface="Symbol" panose="05050102010706020507" pitchFamily="18" charset="2"/>
              </a:rPr>
              <a:t></a:t>
            </a:r>
            <a:r>
              <a:rPr lang="en-US" altLang="ko-KR" sz="2400" dirty="0"/>
              <a:t>|</a:t>
            </a:r>
            <a:r>
              <a:rPr lang="en-US" altLang="ko-KR" sz="2400" i="1" dirty="0"/>
              <a:t>cancer</a:t>
            </a:r>
            <a:r>
              <a:rPr lang="en-US" altLang="ko-KR" sz="2400" dirty="0"/>
              <a:t>) = 	</a:t>
            </a:r>
          </a:p>
          <a:p>
            <a:pPr>
              <a:lnSpc>
                <a:spcPct val="90000"/>
              </a:lnSpc>
              <a:buFont typeface="Wingdings" panose="05000000000000000000" pitchFamily="2" charset="2"/>
              <a:buNone/>
            </a:pPr>
            <a:r>
              <a:rPr lang="en-US" altLang="ko-KR" sz="2400" i="1" dirty="0"/>
              <a:t>		P</a:t>
            </a:r>
            <a:r>
              <a:rPr lang="en-US" altLang="ko-KR" sz="2400" dirty="0"/>
              <a:t>(</a:t>
            </a:r>
            <a:r>
              <a:rPr lang="en-US" altLang="ko-KR" sz="2400" dirty="0">
                <a:latin typeface="굴림" panose="020B0503020000020004" pitchFamily="34"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 	                         </a:t>
            </a:r>
            <a:r>
              <a:rPr lang="en-US" altLang="ko-KR" sz="2400" i="1" dirty="0"/>
              <a:t>P</a:t>
            </a:r>
            <a:r>
              <a:rPr lang="en-US" altLang="ko-KR" sz="2400" dirty="0"/>
              <a:t>(</a:t>
            </a:r>
            <a:r>
              <a:rPr lang="en-US" altLang="ko-KR" sz="2400" dirty="0">
                <a:latin typeface="굴림" panose="020B0503020000020004" pitchFamily="34" charset="-127"/>
                <a:sym typeface="Symbol" panose="05050102010706020507" pitchFamily="18" charset="2"/>
              </a:rPr>
              <a:t></a:t>
            </a:r>
            <a:r>
              <a:rPr lang="en-US" altLang="ko-KR" sz="2400" dirty="0"/>
              <a:t>|</a:t>
            </a:r>
            <a:r>
              <a:rPr lang="en-US" altLang="ko-KR" sz="2400" dirty="0">
                <a:sym typeface="Symbol" panose="05050102010706020507" pitchFamily="18" charset="2"/>
              </a:rPr>
              <a:t></a:t>
            </a:r>
            <a:r>
              <a:rPr lang="en-US" altLang="ko-KR" sz="2400" i="1" dirty="0"/>
              <a:t>cancer</a:t>
            </a:r>
            <a:r>
              <a:rPr lang="en-US" altLang="ko-KR" sz="2400" dirty="0"/>
              <a:t>) =</a:t>
            </a:r>
            <a:r>
              <a:rPr lang="en-US" altLang="ko-KR" dirty="0"/>
              <a:t> 	</a:t>
            </a:r>
          </a:p>
        </p:txBody>
      </p:sp>
      <p:sp>
        <p:nvSpPr>
          <p:cNvPr id="3" name="TextBox 2">
            <a:extLst>
              <a:ext uri="{FF2B5EF4-FFF2-40B4-BE49-F238E27FC236}">
                <a16:creationId xmlns:a16="http://schemas.microsoft.com/office/drawing/2014/main" id="{A70E82D9-8FD9-4DA1-83DD-963F2AC356C6}"/>
              </a:ext>
            </a:extLst>
          </p:cNvPr>
          <p:cNvSpPr txBox="1"/>
          <p:nvPr/>
        </p:nvSpPr>
        <p:spPr>
          <a:xfrm>
            <a:off x="3492757" y="3026039"/>
            <a:ext cx="718457" cy="369332"/>
          </a:xfrm>
          <a:prstGeom prst="rect">
            <a:avLst/>
          </a:prstGeom>
          <a:noFill/>
        </p:spPr>
        <p:txBody>
          <a:bodyPr wrap="square" rtlCol="0">
            <a:spAutoFit/>
          </a:bodyPr>
          <a:lstStyle/>
          <a:p>
            <a:r>
              <a:rPr lang="en-US" dirty="0"/>
              <a:t>0.008</a:t>
            </a:r>
          </a:p>
        </p:txBody>
      </p:sp>
      <p:sp>
        <p:nvSpPr>
          <p:cNvPr id="7" name="TextBox 6">
            <a:extLst>
              <a:ext uri="{FF2B5EF4-FFF2-40B4-BE49-F238E27FC236}">
                <a16:creationId xmlns:a16="http://schemas.microsoft.com/office/drawing/2014/main" id="{CBF4373F-BE7A-436D-B877-DDBC02E3A862}"/>
              </a:ext>
            </a:extLst>
          </p:cNvPr>
          <p:cNvSpPr txBox="1"/>
          <p:nvPr/>
        </p:nvSpPr>
        <p:spPr>
          <a:xfrm>
            <a:off x="7892142" y="3066248"/>
            <a:ext cx="718457" cy="369332"/>
          </a:xfrm>
          <a:prstGeom prst="rect">
            <a:avLst/>
          </a:prstGeom>
          <a:noFill/>
        </p:spPr>
        <p:txBody>
          <a:bodyPr wrap="square" rtlCol="0">
            <a:spAutoFit/>
          </a:bodyPr>
          <a:lstStyle/>
          <a:p>
            <a:r>
              <a:rPr lang="en-US" dirty="0"/>
              <a:t>0.992</a:t>
            </a:r>
          </a:p>
        </p:txBody>
      </p:sp>
      <p:sp>
        <p:nvSpPr>
          <p:cNvPr id="8" name="TextBox 7">
            <a:extLst>
              <a:ext uri="{FF2B5EF4-FFF2-40B4-BE49-F238E27FC236}">
                <a16:creationId xmlns:a16="http://schemas.microsoft.com/office/drawing/2014/main" id="{D06CA76A-3D91-4ADB-9391-6651D8DAAC0E}"/>
              </a:ext>
            </a:extLst>
          </p:cNvPr>
          <p:cNvSpPr txBox="1"/>
          <p:nvPr/>
        </p:nvSpPr>
        <p:spPr>
          <a:xfrm>
            <a:off x="3492757" y="3570805"/>
            <a:ext cx="718457" cy="369332"/>
          </a:xfrm>
          <a:prstGeom prst="rect">
            <a:avLst/>
          </a:prstGeom>
          <a:noFill/>
        </p:spPr>
        <p:txBody>
          <a:bodyPr wrap="square" rtlCol="0">
            <a:spAutoFit/>
          </a:bodyPr>
          <a:lstStyle/>
          <a:p>
            <a:r>
              <a:rPr lang="en-US" dirty="0"/>
              <a:t>0.98</a:t>
            </a:r>
          </a:p>
        </p:txBody>
      </p:sp>
      <p:sp>
        <p:nvSpPr>
          <p:cNvPr id="9" name="TextBox 8">
            <a:extLst>
              <a:ext uri="{FF2B5EF4-FFF2-40B4-BE49-F238E27FC236}">
                <a16:creationId xmlns:a16="http://schemas.microsoft.com/office/drawing/2014/main" id="{6201EFF6-DF5A-4A80-929C-22807160B2AE}"/>
              </a:ext>
            </a:extLst>
          </p:cNvPr>
          <p:cNvSpPr txBox="1"/>
          <p:nvPr/>
        </p:nvSpPr>
        <p:spPr>
          <a:xfrm>
            <a:off x="7892143" y="3511165"/>
            <a:ext cx="718457" cy="369332"/>
          </a:xfrm>
          <a:prstGeom prst="rect">
            <a:avLst/>
          </a:prstGeom>
          <a:noFill/>
        </p:spPr>
        <p:txBody>
          <a:bodyPr wrap="square" rtlCol="0">
            <a:spAutoFit/>
          </a:bodyPr>
          <a:lstStyle/>
          <a:p>
            <a:r>
              <a:rPr lang="en-US" dirty="0"/>
              <a:t>0.02</a:t>
            </a:r>
          </a:p>
        </p:txBody>
      </p:sp>
      <p:sp>
        <p:nvSpPr>
          <p:cNvPr id="10" name="TextBox 9">
            <a:extLst>
              <a:ext uri="{FF2B5EF4-FFF2-40B4-BE49-F238E27FC236}">
                <a16:creationId xmlns:a16="http://schemas.microsoft.com/office/drawing/2014/main" id="{71448218-B6D3-414F-838C-B63CB4589511}"/>
              </a:ext>
            </a:extLst>
          </p:cNvPr>
          <p:cNvSpPr txBox="1"/>
          <p:nvPr/>
        </p:nvSpPr>
        <p:spPr>
          <a:xfrm>
            <a:off x="3492757" y="4085033"/>
            <a:ext cx="718457" cy="369332"/>
          </a:xfrm>
          <a:prstGeom prst="rect">
            <a:avLst/>
          </a:prstGeom>
          <a:noFill/>
        </p:spPr>
        <p:txBody>
          <a:bodyPr wrap="square" rtlCol="0">
            <a:spAutoFit/>
          </a:bodyPr>
          <a:lstStyle/>
          <a:p>
            <a:r>
              <a:rPr lang="en-US" dirty="0"/>
              <a:t>0.03</a:t>
            </a:r>
          </a:p>
        </p:txBody>
      </p:sp>
      <p:sp>
        <p:nvSpPr>
          <p:cNvPr id="11" name="TextBox 10">
            <a:extLst>
              <a:ext uri="{FF2B5EF4-FFF2-40B4-BE49-F238E27FC236}">
                <a16:creationId xmlns:a16="http://schemas.microsoft.com/office/drawing/2014/main" id="{C5CD9798-0763-4A40-B78A-951221FF6646}"/>
              </a:ext>
            </a:extLst>
          </p:cNvPr>
          <p:cNvSpPr txBox="1"/>
          <p:nvPr/>
        </p:nvSpPr>
        <p:spPr>
          <a:xfrm>
            <a:off x="7918588" y="4031668"/>
            <a:ext cx="718457" cy="369332"/>
          </a:xfrm>
          <a:prstGeom prst="rect">
            <a:avLst/>
          </a:prstGeom>
          <a:noFill/>
        </p:spPr>
        <p:txBody>
          <a:bodyPr wrap="square" rtlCol="0">
            <a:spAutoFit/>
          </a:bodyPr>
          <a:lstStyle/>
          <a:p>
            <a:r>
              <a:rPr lang="en-US" dirty="0"/>
              <a:t>0.97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8996FFB-2C05-47F3-9824-CEAFC786BB17}"/>
              </a:ext>
            </a:extLst>
          </p:cNvPr>
          <p:cNvSpPr>
            <a:spLocks noGrp="1"/>
          </p:cNvSpPr>
          <p:nvPr>
            <p:ph type="sldNum" sz="quarter" idx="12"/>
          </p:nvPr>
        </p:nvSpPr>
        <p:spPr/>
        <p:txBody>
          <a:bodyPr/>
          <a:lstStyle/>
          <a:p>
            <a:fld id="{53CC648F-6BAC-434A-A2B3-332009906124}" type="slidenum">
              <a:rPr lang="en-US" altLang="ko-KR"/>
              <a:pPr/>
              <a:t>38</a:t>
            </a:fld>
            <a:endParaRPr lang="en-US" altLang="ko-KR"/>
          </a:p>
        </p:txBody>
      </p:sp>
      <p:sp>
        <p:nvSpPr>
          <p:cNvPr id="192514" name="Rectangle 2">
            <a:extLst>
              <a:ext uri="{FF2B5EF4-FFF2-40B4-BE49-F238E27FC236}">
                <a16:creationId xmlns:a16="http://schemas.microsoft.com/office/drawing/2014/main" id="{49B8AAF5-E512-468C-96D6-5AB01EF6EF9B}"/>
              </a:ext>
            </a:extLst>
          </p:cNvPr>
          <p:cNvSpPr>
            <a:spLocks noGrp="1" noChangeArrowheads="1"/>
          </p:cNvSpPr>
          <p:nvPr>
            <p:ph type="title"/>
          </p:nvPr>
        </p:nvSpPr>
        <p:spPr>
          <a:xfrm>
            <a:off x="0" y="-9331"/>
            <a:ext cx="12192000" cy="941603"/>
          </a:xfrm>
          <a:solidFill>
            <a:schemeClr val="accent1">
              <a:lumMod val="20000"/>
              <a:lumOff val="80000"/>
            </a:schemeClr>
          </a:solidFill>
        </p:spPr>
        <p:txBody>
          <a:bodyPr>
            <a:normAutofit/>
          </a:bodyPr>
          <a:lstStyle/>
          <a:p>
            <a:r>
              <a:rPr lang="en-US" altLang="ko-KR" dirty="0"/>
              <a:t>Example  : Does patient have cancer or not?</a:t>
            </a:r>
          </a:p>
        </p:txBody>
      </p:sp>
      <p:sp>
        <p:nvSpPr>
          <p:cNvPr id="192515" name="Rectangle 3">
            <a:extLst>
              <a:ext uri="{FF2B5EF4-FFF2-40B4-BE49-F238E27FC236}">
                <a16:creationId xmlns:a16="http://schemas.microsoft.com/office/drawing/2014/main" id="{98CF02A0-A5FF-41B8-9A6B-96E90B61C336}"/>
              </a:ext>
            </a:extLst>
          </p:cNvPr>
          <p:cNvSpPr>
            <a:spLocks noGrp="1" noChangeArrowheads="1"/>
          </p:cNvSpPr>
          <p:nvPr>
            <p:ph type="body" idx="1"/>
          </p:nvPr>
        </p:nvSpPr>
        <p:spPr>
          <a:xfrm>
            <a:off x="121305" y="1375675"/>
            <a:ext cx="11672596" cy="3877459"/>
          </a:xfrm>
        </p:spPr>
        <p:txBody>
          <a:bodyPr>
            <a:normAutofit lnSpcReduction="10000"/>
          </a:bodyPr>
          <a:lstStyle/>
          <a:p>
            <a:pPr>
              <a:buFont typeface="Wingdings" panose="05000000000000000000" pitchFamily="2" charset="2"/>
              <a:buNone/>
            </a:pPr>
            <a:r>
              <a:rPr lang="en-US" altLang="ko-KR" sz="2400" dirty="0"/>
              <a:t>	</a:t>
            </a:r>
            <a:r>
              <a:rPr lang="en-US" altLang="ko-KR" sz="3200" dirty="0"/>
              <a:t>The Maximum a posterior hypothesis for  Patient having cancer/no cancer  :</a:t>
            </a:r>
          </a:p>
          <a:p>
            <a:pPr>
              <a:buFont typeface="Wingdings" panose="05000000000000000000" pitchFamily="2" charset="2"/>
              <a:buNone/>
            </a:pPr>
            <a:endParaRPr lang="en-US" altLang="ko-KR" sz="3200" dirty="0"/>
          </a:p>
          <a:p>
            <a:pPr>
              <a:buFont typeface="Wingdings" panose="05000000000000000000" pitchFamily="2" charset="2"/>
              <a:buNone/>
            </a:pPr>
            <a:r>
              <a:rPr lang="en-US" altLang="ko-KR" sz="3200" dirty="0"/>
              <a:t>        </a:t>
            </a:r>
            <a:r>
              <a:rPr lang="en-US" altLang="ko-KR" sz="3200" b="1" dirty="0" err="1"/>
              <a:t>cancer</a:t>
            </a:r>
            <a:r>
              <a:rPr lang="en-US" altLang="ko-KR" sz="3200" b="1" i="1" baseline="-25000" dirty="0" err="1"/>
              <a:t>MAP</a:t>
            </a:r>
            <a:r>
              <a:rPr lang="en-US" altLang="ko-KR" sz="3200" i="1" baseline="-25000" dirty="0"/>
              <a:t> </a:t>
            </a:r>
            <a:r>
              <a:rPr lang="en-US" altLang="ko-KR" sz="3200" dirty="0"/>
              <a:t> = P(+|Cancer) P(cancer)  = (0.98)(0.008)  = </a:t>
            </a:r>
            <a:r>
              <a:rPr lang="en-US" altLang="ko-KR" sz="3200" b="1" dirty="0"/>
              <a:t>0.0078</a:t>
            </a:r>
          </a:p>
          <a:p>
            <a:pPr>
              <a:buFont typeface="Wingdings" panose="05000000000000000000" pitchFamily="2" charset="2"/>
              <a:buNone/>
            </a:pPr>
            <a:endParaRPr lang="en-US" altLang="ko-KR" sz="3200" dirty="0"/>
          </a:p>
          <a:p>
            <a:pPr>
              <a:buFont typeface="Wingdings" panose="05000000000000000000" pitchFamily="2" charset="2"/>
              <a:buNone/>
            </a:pPr>
            <a:r>
              <a:rPr lang="en-US" altLang="ko-KR" sz="3200" dirty="0">
                <a:sym typeface="Symbol" panose="05050102010706020507" pitchFamily="18" charset="2"/>
              </a:rPr>
              <a:t>      </a:t>
            </a:r>
            <a:r>
              <a:rPr lang="en-US" altLang="ko-KR" sz="3200" b="1" dirty="0">
                <a:sym typeface="Symbol" panose="05050102010706020507" pitchFamily="18" charset="2"/>
              </a:rPr>
              <a:t></a:t>
            </a:r>
            <a:r>
              <a:rPr lang="en-US" altLang="ko-KR" sz="3200" b="1" i="1" dirty="0" err="1"/>
              <a:t>cancer</a:t>
            </a:r>
            <a:r>
              <a:rPr lang="en-US" altLang="ko-KR" sz="3200" b="1" i="1" baseline="-25000" dirty="0" err="1"/>
              <a:t>MAP</a:t>
            </a:r>
            <a:r>
              <a:rPr lang="en-US" altLang="ko-KR" sz="3200" b="1" i="1" dirty="0"/>
              <a:t>  </a:t>
            </a:r>
            <a:r>
              <a:rPr lang="en-US" altLang="ko-KR" sz="3200" i="1" dirty="0"/>
              <a:t>= </a:t>
            </a:r>
            <a:r>
              <a:rPr lang="en-US" altLang="ko-KR" sz="3200" dirty="0"/>
              <a:t>P(</a:t>
            </a:r>
            <a:r>
              <a:rPr lang="en-US" altLang="ko-KR" sz="3200" dirty="0">
                <a:sym typeface="Symbol" panose="05050102010706020507" pitchFamily="18" charset="2"/>
              </a:rPr>
              <a:t> </a:t>
            </a:r>
            <a:r>
              <a:rPr lang="en-US" altLang="ko-KR" sz="3200" dirty="0"/>
              <a:t>|Cancer) P(cancer)  =(0.03)(0.992) = </a:t>
            </a:r>
            <a:r>
              <a:rPr lang="en-US" altLang="ko-KR" sz="3200" b="1" dirty="0"/>
              <a:t>0.0298</a:t>
            </a:r>
          </a:p>
          <a:p>
            <a:pPr>
              <a:buFont typeface="Wingdings" panose="05000000000000000000" pitchFamily="2" charset="2"/>
              <a:buNone/>
            </a:pPr>
            <a:endParaRPr lang="en-US" altLang="ko-KR" sz="2400" dirty="0"/>
          </a:p>
          <a:p>
            <a:pPr>
              <a:lnSpc>
                <a:spcPct val="90000"/>
              </a:lnSpc>
              <a:buFont typeface="Wingdings" panose="05000000000000000000" pitchFamily="2" charset="2"/>
              <a:buNone/>
            </a:pPr>
            <a:r>
              <a:rPr lang="en-US" altLang="ko-KR" sz="2400" i="1" dirty="0"/>
              <a:t>	</a:t>
            </a:r>
            <a:r>
              <a:rPr lang="en-US" altLang="ko-KR" dirty="0"/>
              <a:t>	</a:t>
            </a:r>
          </a:p>
        </p:txBody>
      </p:sp>
    </p:spTree>
    <p:extLst>
      <p:ext uri="{BB962C8B-B14F-4D97-AF65-F5344CB8AC3E}">
        <p14:creationId xmlns:p14="http://schemas.microsoft.com/office/powerpoint/2010/main" val="2813742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11779F7A-3E8D-4E1E-B301-CB54DCDE1842}"/>
              </a:ext>
            </a:extLst>
          </p:cNvPr>
          <p:cNvSpPr>
            <a:spLocks noGrp="1" noChangeArrowheads="1"/>
          </p:cNvSpPr>
          <p:nvPr>
            <p:ph type="title"/>
          </p:nvPr>
        </p:nvSpPr>
        <p:spPr>
          <a:solidFill>
            <a:schemeClr val="accent1">
              <a:lumMod val="20000"/>
              <a:lumOff val="80000"/>
            </a:schemeClr>
          </a:solidFill>
        </p:spPr>
        <p:txBody>
          <a:bodyPr/>
          <a:lstStyle/>
          <a:p>
            <a:r>
              <a:rPr lang="en-US" altLang="ko-KR" b="1" dirty="0"/>
              <a:t>2.3 Relation to Concept Learning</a:t>
            </a:r>
          </a:p>
        </p:txBody>
      </p:sp>
      <p:sp>
        <p:nvSpPr>
          <p:cNvPr id="2" name="Content Placeholder 1">
            <a:extLst>
              <a:ext uri="{FF2B5EF4-FFF2-40B4-BE49-F238E27FC236}">
                <a16:creationId xmlns:a16="http://schemas.microsoft.com/office/drawing/2014/main" id="{C46A2BB2-31E1-43E0-83AE-98A910229934}"/>
              </a:ext>
            </a:extLst>
          </p:cNvPr>
          <p:cNvSpPr>
            <a:spLocks noGrp="1"/>
          </p:cNvSpPr>
          <p:nvPr>
            <p:ph idx="1"/>
          </p:nvPr>
        </p:nvSpPr>
        <p:spPr/>
        <p:txBody>
          <a:bodyPr/>
          <a:lstStyle/>
          <a:p>
            <a:r>
              <a:rPr lang="en-US" dirty="0"/>
              <a:t>Assume that the learner considers some finite hypothesis space H defined over the instance space X , in which the task is to learn some target concept </a:t>
            </a:r>
            <a:r>
              <a:rPr lang="en-US" b="1" dirty="0"/>
              <a:t>c: X-&gt; {0,1}</a:t>
            </a:r>
          </a:p>
          <a:p>
            <a:r>
              <a:rPr lang="en-US" altLang="ko-KR" dirty="0"/>
              <a:t>Assume fixed set of instances </a:t>
            </a:r>
            <a:r>
              <a:rPr lang="en-US" altLang="ko-KR" b="1" dirty="0"/>
              <a:t>&lt;</a:t>
            </a:r>
            <a:r>
              <a:rPr lang="en-US" altLang="ko-KR" b="1" i="1" dirty="0"/>
              <a:t>x</a:t>
            </a:r>
            <a:r>
              <a:rPr lang="en-US" altLang="ko-KR" b="1" baseline="-25000" dirty="0"/>
              <a:t>1</a:t>
            </a:r>
            <a:r>
              <a:rPr lang="en-US" altLang="ko-KR" b="1" dirty="0"/>
              <a:t>,…, </a:t>
            </a:r>
            <a:r>
              <a:rPr lang="en-US" altLang="ko-KR" b="1" i="1" dirty="0" err="1"/>
              <a:t>x</a:t>
            </a:r>
            <a:r>
              <a:rPr lang="en-US" altLang="ko-KR" b="1" i="1" baseline="-25000" dirty="0" err="1"/>
              <a:t>m</a:t>
            </a:r>
            <a:r>
              <a:rPr lang="en-US" altLang="ko-KR" b="1" dirty="0"/>
              <a:t>&gt; </a:t>
            </a:r>
          </a:p>
          <a:p>
            <a:r>
              <a:rPr lang="en-US" altLang="ko-KR" dirty="0"/>
              <a:t>Assume </a:t>
            </a:r>
            <a:r>
              <a:rPr lang="en-US" altLang="ko-KR" i="1" dirty="0"/>
              <a:t>D</a:t>
            </a:r>
            <a:r>
              <a:rPr lang="en-US" altLang="ko-KR" dirty="0"/>
              <a:t> is the set of classifications: </a:t>
            </a:r>
            <a:r>
              <a:rPr lang="en-US" altLang="ko-KR" b="1" i="1" dirty="0"/>
              <a:t>D</a:t>
            </a:r>
            <a:r>
              <a:rPr lang="en-US" altLang="ko-KR" b="1" dirty="0"/>
              <a:t> = &lt;</a:t>
            </a:r>
            <a:r>
              <a:rPr lang="en-US" altLang="ko-KR" b="1" i="1" dirty="0"/>
              <a:t>c</a:t>
            </a:r>
            <a:r>
              <a:rPr lang="en-US" altLang="ko-KR" b="1" dirty="0"/>
              <a:t>(</a:t>
            </a:r>
            <a:r>
              <a:rPr lang="en-US" altLang="ko-KR" b="1" i="1" dirty="0"/>
              <a:t>x</a:t>
            </a:r>
            <a:r>
              <a:rPr lang="en-US" altLang="ko-KR" b="1" baseline="-25000" dirty="0"/>
              <a:t>1</a:t>
            </a:r>
            <a:r>
              <a:rPr lang="en-US" altLang="ko-KR" b="1" dirty="0"/>
              <a:t>),…,</a:t>
            </a:r>
            <a:r>
              <a:rPr lang="en-US" altLang="ko-KR" b="1" i="1" dirty="0"/>
              <a:t>c</a:t>
            </a:r>
            <a:r>
              <a:rPr lang="en-US" altLang="ko-KR" b="1" dirty="0"/>
              <a:t>(</a:t>
            </a:r>
            <a:r>
              <a:rPr lang="en-US" altLang="ko-KR" b="1" i="1" dirty="0" err="1"/>
              <a:t>x</a:t>
            </a:r>
            <a:r>
              <a:rPr lang="en-US" altLang="ko-KR" b="1" i="1" baseline="-25000" dirty="0" err="1"/>
              <a:t>m</a:t>
            </a:r>
            <a:r>
              <a:rPr lang="en-US" altLang="ko-KR" b="1" dirty="0"/>
              <a:t>)&gt; </a:t>
            </a:r>
          </a:p>
          <a:p>
            <a:r>
              <a:rPr lang="en-US" dirty="0"/>
              <a:t>Assume that the learner has given some sequence of training examples </a:t>
            </a:r>
            <a:r>
              <a:rPr lang="en-US" b="1" dirty="0"/>
              <a:t>&lt;&lt;x</a:t>
            </a:r>
            <a:r>
              <a:rPr lang="en-US" sz="1400" b="1" dirty="0"/>
              <a:t>1</a:t>
            </a:r>
            <a:r>
              <a:rPr lang="en-US" b="1" dirty="0"/>
              <a:t>,d</a:t>
            </a:r>
            <a:r>
              <a:rPr lang="en-US" sz="1400" b="1" dirty="0"/>
              <a:t>1</a:t>
            </a:r>
            <a:r>
              <a:rPr lang="en-US" b="1" dirty="0"/>
              <a:t>&gt;&lt;x</a:t>
            </a:r>
            <a:r>
              <a:rPr lang="en-US" sz="1400" b="1" dirty="0"/>
              <a:t>2</a:t>
            </a:r>
            <a:r>
              <a:rPr lang="en-US" b="1" dirty="0"/>
              <a:t>,d</a:t>
            </a:r>
            <a:r>
              <a:rPr lang="en-US" sz="1400" b="1" dirty="0"/>
              <a:t>2</a:t>
            </a:r>
            <a:r>
              <a:rPr lang="en-US" b="1" dirty="0"/>
              <a:t>&gt;,…………………..&lt;</a:t>
            </a:r>
            <a:r>
              <a:rPr lang="en-US" b="1" dirty="0" err="1"/>
              <a:t>x</a:t>
            </a:r>
            <a:r>
              <a:rPr lang="en-US" sz="1400" b="1" dirty="0" err="1"/>
              <a:t>m</a:t>
            </a:r>
            <a:r>
              <a:rPr lang="en-US" b="1" dirty="0"/>
              <a:t>, d</a:t>
            </a:r>
            <a:r>
              <a:rPr lang="en-US" sz="1400" b="1" dirty="0"/>
              <a:t>m</a:t>
            </a:r>
            <a:r>
              <a:rPr lang="en-US" b="1" dirty="0"/>
              <a:t>&gt;&gt;  </a:t>
            </a:r>
            <a:r>
              <a:rPr lang="en-US" dirty="0"/>
              <a:t>where x</a:t>
            </a:r>
            <a:r>
              <a:rPr lang="en-US" sz="1400" dirty="0"/>
              <a:t>i</a:t>
            </a:r>
            <a:r>
              <a:rPr lang="en-US" dirty="0"/>
              <a:t> is some instance from X and where </a:t>
            </a:r>
            <a:r>
              <a:rPr lang="en-US" b="1" dirty="0"/>
              <a:t>d</a:t>
            </a:r>
            <a:r>
              <a:rPr lang="en-US" sz="1400" b="1" dirty="0"/>
              <a:t>i</a:t>
            </a:r>
            <a:r>
              <a:rPr lang="en-US" dirty="0"/>
              <a:t> is the target value of </a:t>
            </a:r>
            <a:r>
              <a:rPr lang="en-US" b="1" dirty="0"/>
              <a:t>x</a:t>
            </a:r>
            <a:r>
              <a:rPr lang="en-US" sz="1400" b="1" dirty="0"/>
              <a:t>i</a:t>
            </a:r>
            <a:r>
              <a:rPr lang="en-US" b="1" dirty="0"/>
              <a:t> (</a:t>
            </a:r>
            <a:r>
              <a:rPr lang="en-US" b="1" dirty="0" err="1"/>
              <a:t>i.e</a:t>
            </a:r>
            <a:r>
              <a:rPr lang="en-US" b="1" dirty="0"/>
              <a:t> d</a:t>
            </a:r>
            <a:r>
              <a:rPr lang="en-US" sz="1400" b="1" dirty="0"/>
              <a:t>i</a:t>
            </a:r>
            <a:r>
              <a:rPr lang="en-US" b="1" dirty="0"/>
              <a:t>= c(x</a:t>
            </a:r>
            <a:r>
              <a:rPr lang="en-US" sz="1400" b="1" dirty="0"/>
              <a:t>i</a:t>
            </a:r>
            <a:r>
              <a:rPr lang="en-US" b="1" dirty="0"/>
              <a:t>)).</a:t>
            </a:r>
          </a:p>
          <a:p>
            <a:endParaRPr lang="en-US" dirty="0"/>
          </a:p>
        </p:txBody>
      </p:sp>
      <p:sp>
        <p:nvSpPr>
          <p:cNvPr id="6" name="Slide Number Placeholder 5">
            <a:extLst>
              <a:ext uri="{FF2B5EF4-FFF2-40B4-BE49-F238E27FC236}">
                <a16:creationId xmlns:a16="http://schemas.microsoft.com/office/drawing/2014/main" id="{72DD08BD-632D-4D9B-AAF9-48333D98F7CD}"/>
              </a:ext>
            </a:extLst>
          </p:cNvPr>
          <p:cNvSpPr>
            <a:spLocks noGrp="1"/>
          </p:cNvSpPr>
          <p:nvPr>
            <p:ph type="sldNum" sz="quarter" idx="12"/>
          </p:nvPr>
        </p:nvSpPr>
        <p:spPr/>
        <p:txBody>
          <a:bodyPr/>
          <a:lstStyle/>
          <a:p>
            <a:fld id="{33AE4AD8-EE48-4E1C-959A-3967A8ACD8FE}" type="slidenum">
              <a:rPr lang="en-US" altLang="ko-KR"/>
              <a:pPr/>
              <a:t>39</a:t>
            </a:fld>
            <a:endParaRPr lang="en-US" altLang="ko-K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8F8-39F7-461F-8F6C-601CA0C66089}"/>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1.2 Based on Type of Learning </a:t>
            </a:r>
          </a:p>
        </p:txBody>
      </p:sp>
      <p:sp>
        <p:nvSpPr>
          <p:cNvPr id="3" name="Content Placeholder 2">
            <a:extLst>
              <a:ext uri="{FF2B5EF4-FFF2-40B4-BE49-F238E27FC236}">
                <a16:creationId xmlns:a16="http://schemas.microsoft.com/office/drawing/2014/main" id="{3419E997-2B10-406F-83FD-ADF543282423}"/>
              </a:ext>
            </a:extLst>
          </p:cNvPr>
          <p:cNvSpPr>
            <a:spLocks noGrp="1"/>
          </p:cNvSpPr>
          <p:nvPr>
            <p:ph idx="1"/>
          </p:nvPr>
        </p:nvSpPr>
        <p:spPr/>
        <p:txBody>
          <a:bodyPr>
            <a:normAutofit/>
          </a:bodyPr>
          <a:lstStyle/>
          <a:p>
            <a:pPr marL="514350" indent="-514350">
              <a:buFont typeface="+mj-lt"/>
              <a:buAutoNum type="arabicPeriod"/>
            </a:pPr>
            <a:r>
              <a:rPr lang="en-US" b="1" dirty="0"/>
              <a:t>Supervised Learning </a:t>
            </a:r>
          </a:p>
          <a:p>
            <a:pPr marL="914400" lvl="1" indent="-514350"/>
            <a:r>
              <a:rPr lang="en-US" b="1" dirty="0"/>
              <a:t>X and Y</a:t>
            </a:r>
          </a:p>
          <a:p>
            <a:pPr marL="914400" lvl="1" indent="-514350"/>
            <a:r>
              <a:rPr lang="en-US" dirty="0"/>
              <a:t>Given an observation </a:t>
            </a:r>
            <a:r>
              <a:rPr lang="en-US" b="1" dirty="0"/>
              <a:t>X </a:t>
            </a:r>
            <a:r>
              <a:rPr lang="en-US" dirty="0"/>
              <a:t>what is the best label for </a:t>
            </a:r>
            <a:r>
              <a:rPr lang="en-US" b="1" dirty="0"/>
              <a:t>Y</a:t>
            </a:r>
          </a:p>
          <a:p>
            <a:pPr marL="514350" indent="-514350">
              <a:buFont typeface="+mj-lt"/>
              <a:buAutoNum type="arabicPeriod"/>
            </a:pPr>
            <a:r>
              <a:rPr lang="en-US" b="1" dirty="0"/>
              <a:t>Unsupervised Learning</a:t>
            </a:r>
          </a:p>
          <a:p>
            <a:pPr marL="914400" lvl="1" indent="-514350"/>
            <a:r>
              <a:rPr lang="en-US" b="1" dirty="0"/>
              <a:t>X</a:t>
            </a:r>
          </a:p>
          <a:p>
            <a:pPr marL="914400" lvl="1" indent="-514350"/>
            <a:r>
              <a:rPr lang="en-US" dirty="0"/>
              <a:t>Given a set of </a:t>
            </a:r>
            <a:r>
              <a:rPr lang="en-US" b="1" dirty="0"/>
              <a:t>X</a:t>
            </a:r>
            <a:r>
              <a:rPr lang="en-US" dirty="0"/>
              <a:t> cluster or summarize them</a:t>
            </a:r>
          </a:p>
          <a:p>
            <a:pPr marL="914400" lvl="1" indent="-514350">
              <a:buNone/>
            </a:pPr>
            <a:endParaRPr lang="en-US" dirty="0"/>
          </a:p>
          <a:p>
            <a:pPr marL="514350" indent="-514350">
              <a:buFont typeface="+mj-lt"/>
              <a:buAutoNum type="arabicPeriod"/>
            </a:pPr>
            <a:r>
              <a:rPr lang="en-US" b="1" dirty="0"/>
              <a:t>Reinforcement Learning </a:t>
            </a:r>
          </a:p>
          <a:p>
            <a:pPr marL="914400" lvl="1" indent="-514350"/>
            <a:r>
              <a:rPr lang="en-US" dirty="0"/>
              <a:t>Determine what to do based on Rewards and punishments</a:t>
            </a:r>
          </a:p>
          <a:p>
            <a:endParaRPr lang="en-US" dirty="0"/>
          </a:p>
        </p:txBody>
      </p:sp>
      <p:sp>
        <p:nvSpPr>
          <p:cNvPr id="4" name="Footer Placeholder 3">
            <a:extLst>
              <a:ext uri="{FF2B5EF4-FFF2-40B4-BE49-F238E27FC236}">
                <a16:creationId xmlns:a16="http://schemas.microsoft.com/office/drawing/2014/main" id="{3B78505E-02EC-4719-BF11-A1CDEF0D8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86310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A744A42-BC1F-4E5B-A5D3-4DCCAC02BA96}"/>
              </a:ext>
            </a:extLst>
          </p:cNvPr>
          <p:cNvSpPr>
            <a:spLocks noGrp="1"/>
          </p:cNvSpPr>
          <p:nvPr>
            <p:ph type="sldNum" sz="quarter" idx="12"/>
          </p:nvPr>
        </p:nvSpPr>
        <p:spPr/>
        <p:txBody>
          <a:bodyPr/>
          <a:lstStyle/>
          <a:p>
            <a:fld id="{863E2CA7-02EE-4545-9C07-EBA04474BE43}" type="slidenum">
              <a:rPr lang="en-US" altLang="ko-KR"/>
              <a:pPr/>
              <a:t>40</a:t>
            </a:fld>
            <a:endParaRPr lang="en-US" altLang="ko-KR"/>
          </a:p>
        </p:txBody>
      </p:sp>
      <p:sp>
        <p:nvSpPr>
          <p:cNvPr id="194562" name="Rectangle 2">
            <a:extLst>
              <a:ext uri="{FF2B5EF4-FFF2-40B4-BE49-F238E27FC236}">
                <a16:creationId xmlns:a16="http://schemas.microsoft.com/office/drawing/2014/main" id="{DDFD7B96-5429-4441-B814-97CC297794A1}"/>
              </a:ext>
            </a:extLst>
          </p:cNvPr>
          <p:cNvSpPr>
            <a:spLocks noGrp="1" noChangeArrowheads="1"/>
          </p:cNvSpPr>
          <p:nvPr>
            <p:ph type="title"/>
          </p:nvPr>
        </p:nvSpPr>
        <p:spPr>
          <a:xfrm>
            <a:off x="0" y="9331"/>
            <a:ext cx="12192000" cy="858823"/>
          </a:xfrm>
          <a:solidFill>
            <a:schemeClr val="accent1">
              <a:lumMod val="20000"/>
              <a:lumOff val="80000"/>
            </a:schemeClr>
          </a:solidFill>
        </p:spPr>
        <p:txBody>
          <a:bodyPr/>
          <a:lstStyle/>
          <a:p>
            <a:r>
              <a:rPr lang="en-US" altLang="ko-KR" sz="3600" b="1" dirty="0"/>
              <a:t>Brute Force MAP Learning Algorithm</a:t>
            </a:r>
          </a:p>
        </p:txBody>
      </p:sp>
      <p:sp>
        <p:nvSpPr>
          <p:cNvPr id="194563" name="Rectangle 3">
            <a:extLst>
              <a:ext uri="{FF2B5EF4-FFF2-40B4-BE49-F238E27FC236}">
                <a16:creationId xmlns:a16="http://schemas.microsoft.com/office/drawing/2014/main" id="{B686118E-F25A-482D-A8E8-919D01A3CF5F}"/>
              </a:ext>
            </a:extLst>
          </p:cNvPr>
          <p:cNvSpPr>
            <a:spLocks noGrp="1" noChangeArrowheads="1"/>
          </p:cNvSpPr>
          <p:nvPr>
            <p:ph type="body" idx="1"/>
          </p:nvPr>
        </p:nvSpPr>
        <p:spPr/>
        <p:txBody>
          <a:bodyPr/>
          <a:lstStyle/>
          <a:p>
            <a:pPr marL="609600" indent="-609600">
              <a:buFont typeface="Wingdings" panose="05000000000000000000" pitchFamily="2" charset="2"/>
              <a:buAutoNum type="arabicPeriod"/>
            </a:pPr>
            <a:r>
              <a:rPr lang="en-US" altLang="ko-KR" dirty="0"/>
              <a:t>For each hypothesis </a:t>
            </a:r>
            <a:r>
              <a:rPr lang="en-US" altLang="ko-KR" i="1" dirty="0"/>
              <a:t>h</a:t>
            </a:r>
            <a:r>
              <a:rPr lang="en-US" altLang="ko-KR" dirty="0"/>
              <a:t> in </a:t>
            </a:r>
            <a:r>
              <a:rPr lang="en-US" altLang="ko-KR" i="1" dirty="0"/>
              <a:t>H</a:t>
            </a:r>
            <a:r>
              <a:rPr lang="en-US" altLang="ko-KR" dirty="0"/>
              <a:t>, calculate the posterior probability</a:t>
            </a:r>
          </a:p>
          <a:p>
            <a:pPr marL="609600" indent="-609600">
              <a:buFont typeface="Wingdings" panose="05000000000000000000" pitchFamily="2" charset="2"/>
              <a:buAutoNum type="arabicPeriod"/>
            </a:pPr>
            <a:endParaRPr lang="en-US" altLang="ko-KR" dirty="0"/>
          </a:p>
          <a:p>
            <a:pPr marL="609600" indent="-609600">
              <a:buFont typeface="Wingdings" panose="05000000000000000000" pitchFamily="2" charset="2"/>
              <a:buAutoNum type="arabicPeriod"/>
            </a:pPr>
            <a:endParaRPr lang="en-US" altLang="ko-KR" dirty="0"/>
          </a:p>
          <a:p>
            <a:pPr marL="609600" indent="-609600">
              <a:buFont typeface="Wingdings" panose="05000000000000000000" pitchFamily="2" charset="2"/>
              <a:buAutoNum type="arabicPeriod"/>
            </a:pPr>
            <a:endParaRPr lang="en-US" altLang="ko-KR" dirty="0"/>
          </a:p>
          <a:p>
            <a:pPr marL="609600" indent="-609600">
              <a:buFont typeface="Wingdings" panose="05000000000000000000" pitchFamily="2" charset="2"/>
              <a:buAutoNum type="arabicPeriod"/>
            </a:pPr>
            <a:r>
              <a:rPr lang="en-US" altLang="ko-KR" dirty="0"/>
              <a:t>Output the hypothesis </a:t>
            </a:r>
            <a:r>
              <a:rPr lang="en-US" altLang="ko-KR" i="1" dirty="0" err="1"/>
              <a:t>h</a:t>
            </a:r>
            <a:r>
              <a:rPr lang="en-US" altLang="ko-KR" i="1" baseline="-25000" dirty="0" err="1"/>
              <a:t>MAP</a:t>
            </a:r>
            <a:r>
              <a:rPr lang="en-US" altLang="ko-KR" dirty="0"/>
              <a:t> with the highest posterior probability</a:t>
            </a:r>
          </a:p>
          <a:p>
            <a:pPr marL="609600" indent="-609600"/>
            <a:endParaRPr lang="en-US" altLang="ko-KR" dirty="0"/>
          </a:p>
        </p:txBody>
      </p:sp>
      <p:graphicFrame>
        <p:nvGraphicFramePr>
          <p:cNvPr id="194565" name="Object 5">
            <a:extLst>
              <a:ext uri="{FF2B5EF4-FFF2-40B4-BE49-F238E27FC236}">
                <a16:creationId xmlns:a16="http://schemas.microsoft.com/office/drawing/2014/main" id="{27B5BA3B-C42D-40CE-AE6E-2460FA20836F}"/>
              </a:ext>
            </a:extLst>
          </p:cNvPr>
          <p:cNvGraphicFramePr>
            <a:graphicFrameLocks noChangeAspect="1"/>
          </p:cNvGraphicFramePr>
          <p:nvPr>
            <p:extLst>
              <p:ext uri="{D42A27DB-BD31-4B8C-83A1-F6EECF244321}">
                <p14:modId xmlns:p14="http://schemas.microsoft.com/office/powerpoint/2010/main" val="3737522572"/>
              </p:ext>
            </p:extLst>
          </p:nvPr>
        </p:nvGraphicFramePr>
        <p:xfrm>
          <a:off x="4155234" y="2516317"/>
          <a:ext cx="2945362" cy="821105"/>
        </p:xfrm>
        <a:graphic>
          <a:graphicData uri="http://schemas.openxmlformats.org/presentationml/2006/ole">
            <mc:AlternateContent xmlns:mc="http://schemas.openxmlformats.org/markup-compatibility/2006">
              <mc:Choice xmlns:v="urn:schemas-microsoft-com:vml" Requires="v">
                <p:oleObj spid="_x0000_s5230" name="비트맵 이미지" r:id="rId3" imgW="3704762" imgH="1028844" progId="Paint.Picture">
                  <p:embed/>
                </p:oleObj>
              </mc:Choice>
              <mc:Fallback>
                <p:oleObj name="비트맵 이미지" r:id="rId3" imgW="3704762" imgH="1028844" progId="Paint.Picture">
                  <p:embed/>
                  <p:pic>
                    <p:nvPicPr>
                      <p:cNvPr id="194565" name="Object 5">
                        <a:extLst>
                          <a:ext uri="{FF2B5EF4-FFF2-40B4-BE49-F238E27FC236}">
                            <a16:creationId xmlns:a16="http://schemas.microsoft.com/office/drawing/2014/main" id="{27B5BA3B-C42D-40CE-AE6E-2460FA208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234" y="2516317"/>
                        <a:ext cx="2945362" cy="821105"/>
                      </a:xfrm>
                      <a:prstGeom prst="rect">
                        <a:avLst/>
                      </a:prstGeom>
                      <a:noFill/>
                      <a:ln>
                        <a:noFill/>
                      </a:ln>
                      <a:effectLst/>
                      <a:extLst/>
                    </p:spPr>
                  </p:pic>
                </p:oleObj>
              </mc:Fallback>
            </mc:AlternateContent>
          </a:graphicData>
        </a:graphic>
      </p:graphicFrame>
      <p:pic>
        <p:nvPicPr>
          <p:cNvPr id="194566" name="Picture 6">
            <a:extLst>
              <a:ext uri="{FF2B5EF4-FFF2-40B4-BE49-F238E27FC236}">
                <a16:creationId xmlns:a16="http://schemas.microsoft.com/office/drawing/2014/main" id="{7413A7B3-CECE-4104-8D0F-6D7A62D75B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76" y="4574949"/>
            <a:ext cx="31051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6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74709-B29A-449E-9F3F-83F605AFA210}"/>
              </a:ext>
            </a:extLst>
          </p:cNvPr>
          <p:cNvSpPr>
            <a:spLocks noGrp="1"/>
          </p:cNvSpPr>
          <p:nvPr>
            <p:ph type="title"/>
          </p:nvPr>
        </p:nvSpPr>
        <p:spPr>
          <a:xfrm>
            <a:off x="0" y="0"/>
            <a:ext cx="12192000" cy="895739"/>
          </a:xfrm>
          <a:solidFill>
            <a:schemeClr val="accent1">
              <a:lumMod val="20000"/>
              <a:lumOff val="80000"/>
            </a:schemeClr>
          </a:solidFill>
        </p:spPr>
        <p:txBody>
          <a:bodyPr/>
          <a:lstStyle/>
          <a:p>
            <a:r>
              <a:rPr lang="en-US" dirty="0"/>
              <a:t>Assumptions</a:t>
            </a:r>
          </a:p>
        </p:txBody>
      </p:sp>
      <p:sp>
        <p:nvSpPr>
          <p:cNvPr id="3" name="Content Placeholder 2">
            <a:extLst>
              <a:ext uri="{FF2B5EF4-FFF2-40B4-BE49-F238E27FC236}">
                <a16:creationId xmlns:a16="http://schemas.microsoft.com/office/drawing/2014/main" id="{677D09AD-69B1-4A06-9D1A-5D165281C3D2}"/>
              </a:ext>
            </a:extLst>
          </p:cNvPr>
          <p:cNvSpPr>
            <a:spLocks noGrp="1"/>
          </p:cNvSpPr>
          <p:nvPr>
            <p:ph idx="1"/>
          </p:nvPr>
        </p:nvSpPr>
        <p:spPr>
          <a:xfrm>
            <a:off x="838200" y="1853617"/>
            <a:ext cx="10515600" cy="3296881"/>
          </a:xfrm>
        </p:spPr>
        <p:txBody>
          <a:bodyPr/>
          <a:lstStyle/>
          <a:p>
            <a:pPr marL="0" indent="0">
              <a:buNone/>
            </a:pPr>
            <a:r>
              <a:rPr lang="en-US" dirty="0"/>
              <a:t>The probability distribution P(h) and P(D|h) is chosen to be consistent with the following assumptions :</a:t>
            </a:r>
          </a:p>
          <a:p>
            <a:pPr marL="514350" indent="-514350">
              <a:buFont typeface="+mj-lt"/>
              <a:buAutoNum type="arabicPeriod"/>
            </a:pPr>
            <a:r>
              <a:rPr lang="en-US" dirty="0"/>
              <a:t>The training data </a:t>
            </a:r>
            <a:r>
              <a:rPr lang="en-US" b="1" dirty="0"/>
              <a:t>D</a:t>
            </a:r>
            <a:r>
              <a:rPr lang="en-US" dirty="0"/>
              <a:t> is noise free( </a:t>
            </a:r>
            <a:r>
              <a:rPr lang="en-US" b="1" dirty="0"/>
              <a:t>i.e. d</a:t>
            </a:r>
            <a:r>
              <a:rPr lang="en-US" sz="1400" b="1" dirty="0"/>
              <a:t>i</a:t>
            </a:r>
            <a:r>
              <a:rPr lang="en-US" b="1" dirty="0"/>
              <a:t> = c(x</a:t>
            </a:r>
            <a:r>
              <a:rPr lang="en-US" sz="1400" b="1" dirty="0"/>
              <a:t>i</a:t>
            </a:r>
            <a:r>
              <a:rPr lang="en-US" b="1" dirty="0"/>
              <a:t>))</a:t>
            </a:r>
          </a:p>
          <a:p>
            <a:pPr marL="514350" indent="-514350">
              <a:buFont typeface="+mj-lt"/>
              <a:buAutoNum type="arabicPeriod"/>
            </a:pPr>
            <a:r>
              <a:rPr lang="en-US" dirty="0"/>
              <a:t>The target concept </a:t>
            </a:r>
            <a:r>
              <a:rPr lang="en-US" b="1" dirty="0"/>
              <a:t>c </a:t>
            </a:r>
            <a:r>
              <a:rPr lang="en-US" dirty="0"/>
              <a:t>is contained in the hypothesis space </a:t>
            </a:r>
            <a:r>
              <a:rPr lang="en-US" b="1" dirty="0"/>
              <a:t>H</a:t>
            </a:r>
          </a:p>
          <a:p>
            <a:pPr marL="514350" indent="-514350">
              <a:buFont typeface="+mj-lt"/>
              <a:buAutoNum type="arabicPeriod"/>
            </a:pPr>
            <a:r>
              <a:rPr lang="en-US" dirty="0"/>
              <a:t>We have no </a:t>
            </a:r>
            <a:r>
              <a:rPr lang="en-US" b="1" i="1" dirty="0"/>
              <a:t>a priori reason </a:t>
            </a:r>
            <a:r>
              <a:rPr lang="en-US" dirty="0"/>
              <a:t>to believe that any hypothesis is more probable than any other.</a:t>
            </a:r>
          </a:p>
        </p:txBody>
      </p:sp>
    </p:spTree>
    <p:extLst>
      <p:ext uri="{BB962C8B-B14F-4D97-AF65-F5344CB8AC3E}">
        <p14:creationId xmlns:p14="http://schemas.microsoft.com/office/powerpoint/2010/main" val="167334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D2B9C16-F343-4438-A5E8-F2D6911FC365}"/>
              </a:ext>
            </a:extLst>
          </p:cNvPr>
          <p:cNvSpPr>
            <a:spLocks noGrp="1"/>
          </p:cNvSpPr>
          <p:nvPr>
            <p:ph type="sldNum" sz="quarter" idx="12"/>
          </p:nvPr>
        </p:nvSpPr>
        <p:spPr/>
        <p:txBody>
          <a:bodyPr/>
          <a:lstStyle/>
          <a:p>
            <a:fld id="{6CB8CBAD-1A06-49F4-9A75-4F2753D4711E}" type="slidenum">
              <a:rPr lang="en-US" altLang="ko-KR"/>
              <a:pPr/>
              <a:t>42</a:t>
            </a:fld>
            <a:endParaRPr lang="en-US" altLang="ko-KR"/>
          </a:p>
        </p:txBody>
      </p:sp>
      <p:sp>
        <p:nvSpPr>
          <p:cNvPr id="208898" name="Rectangle 2">
            <a:extLst>
              <a:ext uri="{FF2B5EF4-FFF2-40B4-BE49-F238E27FC236}">
                <a16:creationId xmlns:a16="http://schemas.microsoft.com/office/drawing/2014/main" id="{2F37712C-7DEF-4360-A609-3E910ADF8D23}"/>
              </a:ext>
            </a:extLst>
          </p:cNvPr>
          <p:cNvSpPr>
            <a:spLocks noGrp="1" noChangeArrowheads="1"/>
          </p:cNvSpPr>
          <p:nvPr>
            <p:ph type="title"/>
          </p:nvPr>
        </p:nvSpPr>
        <p:spPr>
          <a:xfrm>
            <a:off x="0" y="1"/>
            <a:ext cx="12192000" cy="914400"/>
          </a:xfrm>
          <a:solidFill>
            <a:schemeClr val="accent1">
              <a:lumMod val="20000"/>
              <a:lumOff val="80000"/>
            </a:schemeClr>
          </a:solidFill>
        </p:spPr>
        <p:txBody>
          <a:bodyPr/>
          <a:lstStyle/>
          <a:p>
            <a:r>
              <a:rPr lang="en-US" altLang="ko-KR" dirty="0"/>
              <a:t>The Values of P(h) and P(D|h)</a:t>
            </a:r>
          </a:p>
        </p:txBody>
      </p:sp>
      <p:sp>
        <p:nvSpPr>
          <p:cNvPr id="208899" name="Rectangle 3">
            <a:extLst>
              <a:ext uri="{FF2B5EF4-FFF2-40B4-BE49-F238E27FC236}">
                <a16:creationId xmlns:a16="http://schemas.microsoft.com/office/drawing/2014/main" id="{257CF799-C4A7-4659-970A-9E93B25D491D}"/>
              </a:ext>
            </a:extLst>
          </p:cNvPr>
          <p:cNvSpPr>
            <a:spLocks noGrp="1" noChangeArrowheads="1"/>
          </p:cNvSpPr>
          <p:nvPr>
            <p:ph type="body" idx="1"/>
          </p:nvPr>
        </p:nvSpPr>
        <p:spPr>
          <a:xfrm>
            <a:off x="298579" y="1581538"/>
            <a:ext cx="11893421" cy="4774812"/>
          </a:xfrm>
        </p:spPr>
        <p:txBody>
          <a:bodyPr>
            <a:normAutofit/>
          </a:bodyPr>
          <a:lstStyle/>
          <a:p>
            <a:pPr>
              <a:lnSpc>
                <a:spcPct val="110000"/>
              </a:lnSpc>
            </a:pPr>
            <a:r>
              <a:rPr lang="en-US" altLang="ko-KR" sz="3600" dirty="0"/>
              <a:t>Choose </a:t>
            </a:r>
            <a:r>
              <a:rPr lang="en-US" altLang="ko-KR" sz="3600" i="1" dirty="0"/>
              <a:t>P</a:t>
            </a:r>
            <a:r>
              <a:rPr lang="en-US" altLang="ko-KR" sz="3600" dirty="0"/>
              <a:t>(</a:t>
            </a:r>
            <a:r>
              <a:rPr lang="en-US" altLang="ko-KR" sz="3600" i="1" dirty="0"/>
              <a:t>h</a:t>
            </a:r>
            <a:r>
              <a:rPr lang="en-US" altLang="ko-KR" sz="3600" dirty="0"/>
              <a:t>) to be </a:t>
            </a:r>
            <a:r>
              <a:rPr lang="en-US" altLang="ko-KR" sz="3600" i="1" dirty="0"/>
              <a:t>uniform</a:t>
            </a:r>
            <a:r>
              <a:rPr lang="en-US" altLang="ko-KR" sz="3600" dirty="0"/>
              <a:t> distribution   </a:t>
            </a:r>
          </a:p>
          <a:p>
            <a:pPr lvl="1">
              <a:lnSpc>
                <a:spcPct val="110000"/>
              </a:lnSpc>
            </a:pPr>
            <a:r>
              <a:rPr lang="en-US" altLang="ko-KR" sz="3200" b="1" i="1" dirty="0"/>
              <a:t>P</a:t>
            </a:r>
            <a:r>
              <a:rPr lang="en-US" altLang="ko-KR" sz="3200" b="1" dirty="0"/>
              <a:t>(</a:t>
            </a:r>
            <a:r>
              <a:rPr lang="en-US" altLang="ko-KR" sz="3200" b="1" i="1" dirty="0"/>
              <a:t>h</a:t>
            </a:r>
            <a:r>
              <a:rPr lang="en-US" altLang="ko-KR" sz="3200" b="1" dirty="0"/>
              <a:t>) = 1/|</a:t>
            </a:r>
            <a:r>
              <a:rPr lang="en-US" altLang="ko-KR" sz="3200" b="1" i="1" dirty="0"/>
              <a:t>H</a:t>
            </a:r>
            <a:r>
              <a:rPr lang="en-US" altLang="ko-KR" sz="3200" b="1" dirty="0"/>
              <a:t>| for all </a:t>
            </a:r>
            <a:r>
              <a:rPr lang="en-US" altLang="ko-KR" sz="3200" b="1" i="1" dirty="0"/>
              <a:t>h</a:t>
            </a:r>
            <a:r>
              <a:rPr lang="en-US" altLang="ko-KR" sz="3200" b="1" dirty="0"/>
              <a:t> in </a:t>
            </a:r>
            <a:r>
              <a:rPr lang="en-US" altLang="ko-KR" sz="3200" b="1" i="1" dirty="0"/>
              <a:t>H</a:t>
            </a:r>
          </a:p>
          <a:p>
            <a:pPr>
              <a:lnSpc>
                <a:spcPct val="110000"/>
              </a:lnSpc>
            </a:pPr>
            <a:r>
              <a:rPr lang="en-US" altLang="ko-KR" sz="3600" dirty="0"/>
              <a:t>Choose </a:t>
            </a:r>
            <a:r>
              <a:rPr lang="en-US" altLang="ko-KR" sz="3600" i="1" dirty="0"/>
              <a:t>P</a:t>
            </a:r>
            <a:r>
              <a:rPr lang="en-US" altLang="ko-KR" sz="3600" dirty="0"/>
              <a:t>(</a:t>
            </a:r>
            <a:r>
              <a:rPr lang="en-US" altLang="ko-KR" sz="3600" i="1" dirty="0"/>
              <a:t>D</a:t>
            </a:r>
            <a:r>
              <a:rPr lang="en-US" altLang="ko-KR" sz="3600" dirty="0"/>
              <a:t>|</a:t>
            </a:r>
            <a:r>
              <a:rPr lang="en-US" altLang="ko-KR" sz="3600" i="1" dirty="0"/>
              <a:t>h</a:t>
            </a:r>
            <a:r>
              <a:rPr lang="en-US" altLang="ko-KR" sz="3600" dirty="0"/>
              <a:t>):</a:t>
            </a:r>
          </a:p>
          <a:p>
            <a:pPr marL="457200" lvl="1" indent="0">
              <a:lnSpc>
                <a:spcPct val="110000"/>
              </a:lnSpc>
              <a:buNone/>
            </a:pPr>
            <a:r>
              <a:rPr lang="en-US" altLang="ko-KR" sz="3600" b="1" dirty="0"/>
              <a:t>			1 if d</a:t>
            </a:r>
            <a:r>
              <a:rPr lang="en-US" altLang="ko-KR" sz="1800" b="1" dirty="0"/>
              <a:t>i</a:t>
            </a:r>
            <a:r>
              <a:rPr lang="en-US" altLang="ko-KR" sz="3600" b="1" dirty="0"/>
              <a:t> =h(x</a:t>
            </a:r>
            <a:r>
              <a:rPr lang="en-US" altLang="ko-KR" sz="1800" b="1" dirty="0"/>
              <a:t>i</a:t>
            </a:r>
            <a:r>
              <a:rPr lang="en-US" altLang="ko-KR" sz="3600" b="1" dirty="0"/>
              <a:t>) for all d</a:t>
            </a:r>
            <a:r>
              <a:rPr lang="en-US" altLang="ko-KR" sz="1800" b="1" dirty="0"/>
              <a:t>i</a:t>
            </a:r>
            <a:r>
              <a:rPr lang="en-US" altLang="ko-KR" sz="3600" b="1" dirty="0"/>
              <a:t> in D(</a:t>
            </a:r>
            <a:r>
              <a:rPr lang="en-US" altLang="ko-KR" b="1" i="1" dirty="0"/>
              <a:t>h</a:t>
            </a:r>
            <a:r>
              <a:rPr lang="en-US" altLang="ko-KR" b="1" dirty="0"/>
              <a:t> consistent with </a:t>
            </a:r>
            <a:r>
              <a:rPr lang="en-US" altLang="ko-KR" b="1" i="1" dirty="0"/>
              <a:t>D</a:t>
            </a:r>
            <a:r>
              <a:rPr lang="en-US" altLang="ko-KR" sz="3600" b="1" i="1" dirty="0"/>
              <a:t>)</a:t>
            </a:r>
          </a:p>
          <a:p>
            <a:pPr marL="457200" lvl="1" indent="0">
              <a:lnSpc>
                <a:spcPct val="110000"/>
              </a:lnSpc>
              <a:buNone/>
            </a:pPr>
            <a:r>
              <a:rPr lang="en-US" altLang="ko-KR" sz="3600" b="1" dirty="0"/>
              <a:t>			0 </a:t>
            </a:r>
            <a:r>
              <a:rPr lang="en-US" altLang="ko-KR" sz="3600" dirty="0"/>
              <a:t>otherwise</a:t>
            </a:r>
          </a:p>
          <a:p>
            <a:pPr>
              <a:lnSpc>
                <a:spcPct val="110000"/>
              </a:lnSpc>
            </a:pPr>
            <a:endParaRPr lang="en-US" altLang="ko-KR" sz="2400" dirty="0"/>
          </a:p>
        </p:txBody>
      </p:sp>
      <p:sp>
        <p:nvSpPr>
          <p:cNvPr id="3" name="TextBox 2">
            <a:extLst>
              <a:ext uri="{FF2B5EF4-FFF2-40B4-BE49-F238E27FC236}">
                <a16:creationId xmlns:a16="http://schemas.microsoft.com/office/drawing/2014/main" id="{1B20D489-B204-462B-854D-BCC87EE331D2}"/>
              </a:ext>
            </a:extLst>
          </p:cNvPr>
          <p:cNvSpPr txBox="1"/>
          <p:nvPr/>
        </p:nvSpPr>
        <p:spPr>
          <a:xfrm>
            <a:off x="298579" y="3952133"/>
            <a:ext cx="2155372" cy="707886"/>
          </a:xfrm>
          <a:prstGeom prst="rect">
            <a:avLst/>
          </a:prstGeom>
          <a:noFill/>
        </p:spPr>
        <p:txBody>
          <a:bodyPr wrap="square" rtlCol="0">
            <a:spAutoFit/>
          </a:bodyPr>
          <a:lstStyle/>
          <a:p>
            <a:r>
              <a:rPr lang="en-US" altLang="ko-KR" sz="4000" b="1" i="1" dirty="0"/>
              <a:t>P</a:t>
            </a:r>
            <a:r>
              <a:rPr lang="en-US" altLang="ko-KR" sz="4000" b="1" dirty="0"/>
              <a:t>(</a:t>
            </a:r>
            <a:r>
              <a:rPr lang="en-US" altLang="ko-KR" sz="4000" b="1" i="1" dirty="0"/>
              <a:t>D</a:t>
            </a:r>
            <a:r>
              <a:rPr lang="en-US" altLang="ko-KR" sz="4000" b="1" dirty="0"/>
              <a:t>|</a:t>
            </a:r>
            <a:r>
              <a:rPr lang="en-US" altLang="ko-KR" sz="4000" b="1" i="1" dirty="0"/>
              <a:t>h</a:t>
            </a:r>
            <a:r>
              <a:rPr lang="en-US" altLang="ko-KR" sz="4000" b="1" dirty="0"/>
              <a:t>) =</a:t>
            </a:r>
            <a:endParaRPr lang="en-US" sz="4000" dirty="0"/>
          </a:p>
        </p:txBody>
      </p:sp>
      <p:sp>
        <p:nvSpPr>
          <p:cNvPr id="4" name="Left Brace 3">
            <a:extLst>
              <a:ext uri="{FF2B5EF4-FFF2-40B4-BE49-F238E27FC236}">
                <a16:creationId xmlns:a16="http://schemas.microsoft.com/office/drawing/2014/main" id="{EBA71FF5-EE80-466D-9CD6-05E40D48FECF}"/>
              </a:ext>
            </a:extLst>
          </p:cNvPr>
          <p:cNvSpPr/>
          <p:nvPr/>
        </p:nvSpPr>
        <p:spPr>
          <a:xfrm>
            <a:off x="2332652" y="3741574"/>
            <a:ext cx="550507" cy="1129003"/>
          </a:xfrm>
          <a:prstGeom prst="leftBrace">
            <a:avLst>
              <a:gd name="adj1" fmla="val 8333"/>
              <a:gd name="adj2" fmla="val 51429"/>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D2B9C16-F343-4438-A5E8-F2D6911FC365}"/>
              </a:ext>
            </a:extLst>
          </p:cNvPr>
          <p:cNvSpPr>
            <a:spLocks noGrp="1"/>
          </p:cNvSpPr>
          <p:nvPr>
            <p:ph type="sldNum" sz="quarter" idx="12"/>
          </p:nvPr>
        </p:nvSpPr>
        <p:spPr/>
        <p:txBody>
          <a:bodyPr/>
          <a:lstStyle/>
          <a:p>
            <a:fld id="{6CB8CBAD-1A06-49F4-9A75-4F2753D4711E}" type="slidenum">
              <a:rPr lang="en-US" altLang="ko-KR"/>
              <a:pPr/>
              <a:t>43</a:t>
            </a:fld>
            <a:endParaRPr lang="en-US" altLang="ko-KR"/>
          </a:p>
        </p:txBody>
      </p:sp>
      <p:sp>
        <p:nvSpPr>
          <p:cNvPr id="208898" name="Rectangle 2">
            <a:extLst>
              <a:ext uri="{FF2B5EF4-FFF2-40B4-BE49-F238E27FC236}">
                <a16:creationId xmlns:a16="http://schemas.microsoft.com/office/drawing/2014/main" id="{2F37712C-7DEF-4360-A609-3E910ADF8D23}"/>
              </a:ext>
            </a:extLst>
          </p:cNvPr>
          <p:cNvSpPr>
            <a:spLocks noGrp="1" noChangeArrowheads="1"/>
          </p:cNvSpPr>
          <p:nvPr>
            <p:ph type="title"/>
          </p:nvPr>
        </p:nvSpPr>
        <p:spPr>
          <a:xfrm>
            <a:off x="0" y="1"/>
            <a:ext cx="12192000" cy="914400"/>
          </a:xfrm>
          <a:solidFill>
            <a:schemeClr val="accent1">
              <a:lumMod val="20000"/>
              <a:lumOff val="80000"/>
            </a:schemeClr>
          </a:solidFill>
        </p:spPr>
        <p:txBody>
          <a:bodyPr/>
          <a:lstStyle/>
          <a:p>
            <a:r>
              <a:rPr lang="en-US" altLang="ko-KR" dirty="0"/>
              <a:t>Two cases</a:t>
            </a:r>
          </a:p>
        </p:txBody>
      </p:sp>
      <p:sp>
        <p:nvSpPr>
          <p:cNvPr id="208899" name="Rectangle 3">
            <a:extLst>
              <a:ext uri="{FF2B5EF4-FFF2-40B4-BE49-F238E27FC236}">
                <a16:creationId xmlns:a16="http://schemas.microsoft.com/office/drawing/2014/main" id="{257CF799-C4A7-4659-970A-9E93B25D491D}"/>
              </a:ext>
            </a:extLst>
          </p:cNvPr>
          <p:cNvSpPr>
            <a:spLocks noGrp="1" noChangeArrowheads="1"/>
          </p:cNvSpPr>
          <p:nvPr>
            <p:ph type="body" idx="1"/>
          </p:nvPr>
        </p:nvSpPr>
        <p:spPr>
          <a:xfrm>
            <a:off x="214605" y="1222310"/>
            <a:ext cx="11812554" cy="4954653"/>
          </a:xfrm>
        </p:spPr>
        <p:txBody>
          <a:bodyPr>
            <a:normAutofit fontScale="92500"/>
          </a:bodyPr>
          <a:lstStyle/>
          <a:p>
            <a:pPr>
              <a:lnSpc>
                <a:spcPct val="110000"/>
              </a:lnSpc>
            </a:pPr>
            <a:r>
              <a:rPr lang="en-US" altLang="ko-KR" dirty="0"/>
              <a:t>By Applying Bayes theorem </a:t>
            </a:r>
          </a:p>
          <a:p>
            <a:pPr>
              <a:lnSpc>
                <a:spcPct val="110000"/>
              </a:lnSpc>
            </a:pPr>
            <a:endParaRPr lang="en-US" altLang="ko-KR" dirty="0"/>
          </a:p>
          <a:p>
            <a:pPr>
              <a:lnSpc>
                <a:spcPct val="110000"/>
              </a:lnSpc>
            </a:pPr>
            <a:r>
              <a:rPr lang="en-US" altLang="ko-KR" b="1" dirty="0"/>
              <a:t>Case1 :</a:t>
            </a:r>
            <a:r>
              <a:rPr lang="en-US" altLang="ko-KR" dirty="0"/>
              <a:t> When h is inconsistent with training data D:  </a:t>
            </a:r>
          </a:p>
          <a:p>
            <a:pPr marL="457200" lvl="1" indent="0">
              <a:lnSpc>
                <a:spcPct val="110000"/>
              </a:lnSpc>
              <a:buNone/>
            </a:pPr>
            <a:r>
              <a:rPr lang="en-US" altLang="ko-KR" sz="2800" dirty="0"/>
              <a:t>              P(h|D)  =  0.P(h)/P(D)  = 0</a:t>
            </a:r>
          </a:p>
          <a:p>
            <a:pPr>
              <a:lnSpc>
                <a:spcPct val="110000"/>
              </a:lnSpc>
            </a:pPr>
            <a:endParaRPr lang="en-US" altLang="ko-KR" b="1" dirty="0"/>
          </a:p>
          <a:p>
            <a:pPr>
              <a:lnSpc>
                <a:spcPct val="110000"/>
              </a:lnSpc>
            </a:pPr>
            <a:r>
              <a:rPr lang="en-US" altLang="ko-KR" b="1" dirty="0"/>
              <a:t>Case 2:</a:t>
            </a:r>
            <a:r>
              <a:rPr lang="en-US" altLang="ko-KR" dirty="0"/>
              <a:t> When h consistent with D , we have </a:t>
            </a:r>
          </a:p>
          <a:p>
            <a:pPr marL="457200" lvl="1" indent="0">
              <a:lnSpc>
                <a:spcPct val="110000"/>
              </a:lnSpc>
              <a:buNone/>
            </a:pPr>
            <a:r>
              <a:rPr lang="en-US" altLang="ko-KR" sz="2800" dirty="0"/>
              <a:t>             P(h|D) = (1*1/|H|)/(|VS</a:t>
            </a:r>
            <a:r>
              <a:rPr lang="en-US" altLang="ko-KR" sz="1800" dirty="0"/>
              <a:t>H,D</a:t>
            </a:r>
            <a:r>
              <a:rPr lang="en-US" altLang="ko-KR" sz="2800" dirty="0"/>
              <a:t>|/|H|)</a:t>
            </a:r>
          </a:p>
          <a:p>
            <a:pPr marL="457200" lvl="1" indent="0">
              <a:lnSpc>
                <a:spcPct val="110000"/>
              </a:lnSpc>
              <a:buNone/>
            </a:pPr>
            <a:r>
              <a:rPr lang="en-US" altLang="ko-KR" sz="2800" dirty="0"/>
              <a:t>                          = 1/|VS</a:t>
            </a:r>
            <a:r>
              <a:rPr lang="en-US" altLang="ko-KR" sz="1800" dirty="0"/>
              <a:t>H,D</a:t>
            </a:r>
            <a:r>
              <a:rPr lang="en-US" altLang="ko-KR" sz="2800" dirty="0"/>
              <a:t>|</a:t>
            </a:r>
          </a:p>
          <a:p>
            <a:pPr>
              <a:lnSpc>
                <a:spcPct val="110000"/>
              </a:lnSpc>
            </a:pPr>
            <a:r>
              <a:rPr lang="en-US" altLang="ko-KR" sz="2400" dirty="0"/>
              <a:t>Where P(D) = |VS</a:t>
            </a:r>
            <a:r>
              <a:rPr lang="en-US" altLang="ko-KR" sz="1600" dirty="0"/>
              <a:t>H,D</a:t>
            </a:r>
            <a:r>
              <a:rPr lang="en-US" altLang="ko-KR" sz="2400" dirty="0"/>
              <a:t>|/ |H| and |VS</a:t>
            </a:r>
            <a:r>
              <a:rPr lang="en-US" altLang="ko-KR" sz="1600" dirty="0"/>
              <a:t>H,D</a:t>
            </a:r>
            <a:r>
              <a:rPr lang="en-US" altLang="ko-KR" sz="2400" dirty="0"/>
              <a:t>| is the subset of hypotheses from H that are consistent with </a:t>
            </a:r>
            <a:r>
              <a:rPr lang="en-US" altLang="ko-KR" sz="2400" b="1" dirty="0"/>
              <a:t>D</a:t>
            </a:r>
            <a:r>
              <a:rPr lang="en-US" altLang="ko-KR" sz="2400" dirty="0"/>
              <a:t>. </a:t>
            </a:r>
          </a:p>
        </p:txBody>
      </p:sp>
      <p:graphicFrame>
        <p:nvGraphicFramePr>
          <p:cNvPr id="6" name="Object 5">
            <a:extLst>
              <a:ext uri="{FF2B5EF4-FFF2-40B4-BE49-F238E27FC236}">
                <a16:creationId xmlns:a16="http://schemas.microsoft.com/office/drawing/2014/main" id="{9073CF50-705E-473C-B333-D46850E2E4D4}"/>
              </a:ext>
            </a:extLst>
          </p:cNvPr>
          <p:cNvGraphicFramePr>
            <a:graphicFrameLocks noChangeAspect="1"/>
          </p:cNvGraphicFramePr>
          <p:nvPr>
            <p:extLst>
              <p:ext uri="{D42A27DB-BD31-4B8C-83A1-F6EECF244321}">
                <p14:modId xmlns:p14="http://schemas.microsoft.com/office/powerpoint/2010/main" val="476659895"/>
              </p:ext>
            </p:extLst>
          </p:nvPr>
        </p:nvGraphicFramePr>
        <p:xfrm>
          <a:off x="5201815" y="1145560"/>
          <a:ext cx="2945362" cy="821105"/>
        </p:xfrm>
        <a:graphic>
          <a:graphicData uri="http://schemas.openxmlformats.org/presentationml/2006/ole">
            <mc:AlternateContent xmlns:mc="http://schemas.openxmlformats.org/markup-compatibility/2006">
              <mc:Choice xmlns:v="urn:schemas-microsoft-com:vml" Requires="v">
                <p:oleObj spid="_x0000_s6230" name="비트맵 이미지" r:id="rId3" imgW="3704762" imgH="1028844" progId="Paint.Picture">
                  <p:embed/>
                </p:oleObj>
              </mc:Choice>
              <mc:Fallback>
                <p:oleObj name="비트맵 이미지" r:id="rId3" imgW="3704762" imgH="1028844" progId="Paint.Picture">
                  <p:embed/>
                  <p:pic>
                    <p:nvPicPr>
                      <p:cNvPr id="194565" name="Object 5">
                        <a:extLst>
                          <a:ext uri="{FF2B5EF4-FFF2-40B4-BE49-F238E27FC236}">
                            <a16:creationId xmlns:a16="http://schemas.microsoft.com/office/drawing/2014/main" id="{27B5BA3B-C42D-40CE-AE6E-2460FA2083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815" y="1145560"/>
                        <a:ext cx="2945362" cy="82110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6250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CD2B9C16-F343-4438-A5E8-F2D6911FC365}"/>
              </a:ext>
            </a:extLst>
          </p:cNvPr>
          <p:cNvSpPr>
            <a:spLocks noGrp="1"/>
          </p:cNvSpPr>
          <p:nvPr>
            <p:ph type="sldNum" sz="quarter" idx="12"/>
          </p:nvPr>
        </p:nvSpPr>
        <p:spPr/>
        <p:txBody>
          <a:bodyPr/>
          <a:lstStyle/>
          <a:p>
            <a:fld id="{6CB8CBAD-1A06-49F4-9A75-4F2753D4711E}" type="slidenum">
              <a:rPr lang="en-US" altLang="ko-KR"/>
              <a:pPr/>
              <a:t>44</a:t>
            </a:fld>
            <a:endParaRPr lang="en-US" altLang="ko-KR"/>
          </a:p>
        </p:txBody>
      </p:sp>
      <p:sp>
        <p:nvSpPr>
          <p:cNvPr id="208898" name="Rectangle 2">
            <a:extLst>
              <a:ext uri="{FF2B5EF4-FFF2-40B4-BE49-F238E27FC236}">
                <a16:creationId xmlns:a16="http://schemas.microsoft.com/office/drawing/2014/main" id="{2F37712C-7DEF-4360-A609-3E910ADF8D23}"/>
              </a:ext>
            </a:extLst>
          </p:cNvPr>
          <p:cNvSpPr>
            <a:spLocks noGrp="1" noChangeArrowheads="1"/>
          </p:cNvSpPr>
          <p:nvPr>
            <p:ph type="title"/>
          </p:nvPr>
        </p:nvSpPr>
        <p:spPr>
          <a:xfrm>
            <a:off x="0" y="1"/>
            <a:ext cx="12192000" cy="914400"/>
          </a:xfrm>
          <a:solidFill>
            <a:schemeClr val="accent1">
              <a:lumMod val="20000"/>
              <a:lumOff val="80000"/>
            </a:schemeClr>
          </a:solidFill>
        </p:spPr>
        <p:txBody>
          <a:bodyPr/>
          <a:lstStyle/>
          <a:p>
            <a:r>
              <a:rPr lang="en-US" altLang="ko-KR" dirty="0"/>
              <a:t>To Summarize </a:t>
            </a:r>
          </a:p>
        </p:txBody>
      </p:sp>
      <p:sp>
        <p:nvSpPr>
          <p:cNvPr id="208899" name="Rectangle 3">
            <a:extLst>
              <a:ext uri="{FF2B5EF4-FFF2-40B4-BE49-F238E27FC236}">
                <a16:creationId xmlns:a16="http://schemas.microsoft.com/office/drawing/2014/main" id="{257CF799-C4A7-4659-970A-9E93B25D491D}"/>
              </a:ext>
            </a:extLst>
          </p:cNvPr>
          <p:cNvSpPr>
            <a:spLocks noGrp="1" noChangeArrowheads="1"/>
          </p:cNvSpPr>
          <p:nvPr>
            <p:ph type="body" idx="1"/>
          </p:nvPr>
        </p:nvSpPr>
        <p:spPr>
          <a:xfrm>
            <a:off x="597159" y="1222310"/>
            <a:ext cx="11224727" cy="4954653"/>
          </a:xfrm>
        </p:spPr>
        <p:txBody>
          <a:bodyPr/>
          <a:lstStyle/>
          <a:p>
            <a:pPr>
              <a:lnSpc>
                <a:spcPct val="110000"/>
              </a:lnSpc>
            </a:pPr>
            <a:r>
              <a:rPr lang="en-US" altLang="ko-KR" sz="2400" dirty="0"/>
              <a:t>To summarize , Bayes theorem implies that the posterior probability P(h|D) under our assumed P(h) and P(D|h) is </a:t>
            </a:r>
          </a:p>
        </p:txBody>
      </p:sp>
      <p:pic>
        <p:nvPicPr>
          <p:cNvPr id="208900" name="Picture 4">
            <a:extLst>
              <a:ext uri="{FF2B5EF4-FFF2-40B4-BE49-F238E27FC236}">
                <a16:creationId xmlns:a16="http://schemas.microsoft.com/office/drawing/2014/main" id="{95F5703E-AECC-4953-86C2-D540235A4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372" y="2838062"/>
            <a:ext cx="7269516" cy="1181876"/>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19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65046E1-6249-4ACA-9864-2B539482094D}"/>
              </a:ext>
            </a:extLst>
          </p:cNvPr>
          <p:cNvSpPr>
            <a:spLocks noGrp="1"/>
          </p:cNvSpPr>
          <p:nvPr>
            <p:ph type="sldNum" sz="quarter" idx="12"/>
          </p:nvPr>
        </p:nvSpPr>
        <p:spPr/>
        <p:txBody>
          <a:bodyPr/>
          <a:lstStyle/>
          <a:p>
            <a:fld id="{487FD438-73F1-4219-9307-7DEFAB8EB281}" type="slidenum">
              <a:rPr lang="en-US" altLang="ko-KR"/>
              <a:pPr/>
              <a:t>45</a:t>
            </a:fld>
            <a:endParaRPr lang="en-US" altLang="ko-KR"/>
          </a:p>
        </p:txBody>
      </p:sp>
      <p:sp>
        <p:nvSpPr>
          <p:cNvPr id="197634" name="Rectangle 2">
            <a:extLst>
              <a:ext uri="{FF2B5EF4-FFF2-40B4-BE49-F238E27FC236}">
                <a16:creationId xmlns:a16="http://schemas.microsoft.com/office/drawing/2014/main" id="{64D645DB-CD81-4965-BFA5-7D51BC30AA95}"/>
              </a:ext>
            </a:extLst>
          </p:cNvPr>
          <p:cNvSpPr>
            <a:spLocks noGrp="1" noChangeArrowheads="1"/>
          </p:cNvSpPr>
          <p:nvPr>
            <p:ph type="title"/>
          </p:nvPr>
        </p:nvSpPr>
        <p:spPr>
          <a:xfrm>
            <a:off x="0" y="0"/>
            <a:ext cx="12192000" cy="839755"/>
          </a:xfrm>
          <a:solidFill>
            <a:schemeClr val="accent1">
              <a:lumMod val="20000"/>
              <a:lumOff val="80000"/>
            </a:schemeClr>
          </a:solidFill>
        </p:spPr>
        <p:txBody>
          <a:bodyPr/>
          <a:lstStyle/>
          <a:p>
            <a:r>
              <a:rPr lang="en-US" altLang="ko-KR" sz="4000" b="1" dirty="0"/>
              <a:t>2.4 MAP hypothesis and Consistent Learners</a:t>
            </a:r>
          </a:p>
        </p:txBody>
      </p:sp>
      <p:pic>
        <p:nvPicPr>
          <p:cNvPr id="197637" name="Picture 5">
            <a:extLst>
              <a:ext uri="{FF2B5EF4-FFF2-40B4-BE49-F238E27FC236}">
                <a16:creationId xmlns:a16="http://schemas.microsoft.com/office/drawing/2014/main" id="{7EDC5858-BC8A-4A93-83FB-8FA90426A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5617" y="2060575"/>
            <a:ext cx="8458200" cy="2908300"/>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AA96EB-3773-4BD7-BE28-13D24E2D6B08}"/>
              </a:ext>
            </a:extLst>
          </p:cNvPr>
          <p:cNvSpPr>
            <a:spLocks noGrp="1"/>
          </p:cNvSpPr>
          <p:nvPr>
            <p:ph type="sldNum" sz="quarter" idx="12"/>
          </p:nvPr>
        </p:nvSpPr>
        <p:spPr/>
        <p:txBody>
          <a:bodyPr/>
          <a:lstStyle/>
          <a:p>
            <a:fld id="{34B5A6F2-B3E3-4AAA-814D-A63942D054F2}" type="slidenum">
              <a:rPr lang="en-US" altLang="ko-KR"/>
              <a:pPr/>
              <a:t>46</a:t>
            </a:fld>
            <a:endParaRPr lang="en-US" altLang="ko-KR"/>
          </a:p>
        </p:txBody>
      </p:sp>
      <p:sp>
        <p:nvSpPr>
          <p:cNvPr id="210946" name="Rectangle 2">
            <a:extLst>
              <a:ext uri="{FF2B5EF4-FFF2-40B4-BE49-F238E27FC236}">
                <a16:creationId xmlns:a16="http://schemas.microsoft.com/office/drawing/2014/main" id="{4A243197-C4F5-4734-8382-6EE313049872}"/>
              </a:ext>
            </a:extLst>
          </p:cNvPr>
          <p:cNvSpPr>
            <a:spLocks noGrp="1" noChangeArrowheads="1"/>
          </p:cNvSpPr>
          <p:nvPr>
            <p:ph type="title"/>
          </p:nvPr>
        </p:nvSpPr>
        <p:spPr>
          <a:xfrm>
            <a:off x="0" y="0"/>
            <a:ext cx="12192000" cy="1143000"/>
          </a:xfrm>
          <a:solidFill>
            <a:schemeClr val="accent1">
              <a:lumMod val="20000"/>
              <a:lumOff val="80000"/>
            </a:schemeClr>
          </a:solidFill>
        </p:spPr>
        <p:txBody>
          <a:bodyPr/>
          <a:lstStyle/>
          <a:p>
            <a:r>
              <a:rPr lang="en-US" altLang="ko-KR" sz="3600" b="1" dirty="0"/>
              <a:t>Characterizing Learning Algorithms by Equivalent MAP Learners</a:t>
            </a:r>
          </a:p>
        </p:txBody>
      </p:sp>
      <p:pic>
        <p:nvPicPr>
          <p:cNvPr id="210948" name="Picture 4">
            <a:extLst>
              <a:ext uri="{FF2B5EF4-FFF2-40B4-BE49-F238E27FC236}">
                <a16:creationId xmlns:a16="http://schemas.microsoft.com/office/drawing/2014/main" id="{D99AE7F9-90FA-456D-9586-DE8989981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494" y="1268963"/>
            <a:ext cx="8378889" cy="52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F601-9F3E-4CF5-9B60-7122070EEF1F}"/>
              </a:ext>
            </a:extLst>
          </p:cNvPr>
          <p:cNvSpPr>
            <a:spLocks noGrp="1"/>
          </p:cNvSpPr>
          <p:nvPr>
            <p:ph type="title"/>
          </p:nvPr>
        </p:nvSpPr>
        <p:spPr>
          <a:xfrm>
            <a:off x="0" y="18256"/>
            <a:ext cx="12192000" cy="1120080"/>
          </a:xfrm>
          <a:solidFill>
            <a:schemeClr val="accent1">
              <a:lumMod val="20000"/>
              <a:lumOff val="80000"/>
            </a:schemeClr>
          </a:solidFill>
        </p:spPr>
        <p:txBody>
          <a:bodyPr>
            <a:normAutofit fontScale="90000"/>
          </a:bodyPr>
          <a:lstStyle/>
          <a:p>
            <a:r>
              <a:rPr lang="en-US" b="1" dirty="0"/>
              <a:t>2.5 Maximum likelihood and Least Squared Error hypothesis</a:t>
            </a:r>
          </a:p>
        </p:txBody>
      </p:sp>
      <p:sp>
        <p:nvSpPr>
          <p:cNvPr id="3" name="Content Placeholder 2">
            <a:extLst>
              <a:ext uri="{FF2B5EF4-FFF2-40B4-BE49-F238E27FC236}">
                <a16:creationId xmlns:a16="http://schemas.microsoft.com/office/drawing/2014/main" id="{AF480743-1EB7-476D-A6B2-A929AD44C8BA}"/>
              </a:ext>
            </a:extLst>
          </p:cNvPr>
          <p:cNvSpPr>
            <a:spLocks noGrp="1"/>
          </p:cNvSpPr>
          <p:nvPr>
            <p:ph idx="1"/>
          </p:nvPr>
        </p:nvSpPr>
        <p:spPr>
          <a:xfrm>
            <a:off x="632926" y="2665380"/>
            <a:ext cx="10515600" cy="2046579"/>
          </a:xfrm>
        </p:spPr>
        <p:txBody>
          <a:bodyPr/>
          <a:lstStyle/>
          <a:p>
            <a:r>
              <a:rPr lang="en-US" dirty="0"/>
              <a:t>A straightforward Bayesian analysis will show that under certain assumptions any learning algorithm </a:t>
            </a:r>
            <a:r>
              <a:rPr lang="en-US" b="1" i="1" dirty="0"/>
              <a:t>that minimizes the squared error </a:t>
            </a:r>
            <a:r>
              <a:rPr lang="en-US" dirty="0"/>
              <a:t>between the output hypothesis predictions and the training data will output a </a:t>
            </a:r>
            <a:r>
              <a:rPr lang="en-US" b="1" i="1" dirty="0"/>
              <a:t>maximum likelihood hypothesis</a:t>
            </a:r>
            <a:r>
              <a:rPr lang="en-US" i="1" dirty="0"/>
              <a:t>. </a:t>
            </a:r>
          </a:p>
          <a:p>
            <a:endParaRPr lang="en-US" dirty="0"/>
          </a:p>
          <a:p>
            <a:endParaRPr lang="en-US" dirty="0"/>
          </a:p>
        </p:txBody>
      </p:sp>
    </p:spTree>
    <p:extLst>
      <p:ext uri="{BB962C8B-B14F-4D97-AF65-F5344CB8AC3E}">
        <p14:creationId xmlns:p14="http://schemas.microsoft.com/office/powerpoint/2010/main" val="27433180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4425BEBE-FDBE-44C9-A5DD-4F88703B2AEB}"/>
              </a:ext>
            </a:extLst>
          </p:cNvPr>
          <p:cNvSpPr>
            <a:spLocks noGrp="1"/>
          </p:cNvSpPr>
          <p:nvPr>
            <p:ph type="sldNum" sz="quarter" idx="12"/>
          </p:nvPr>
        </p:nvSpPr>
        <p:spPr/>
        <p:txBody>
          <a:bodyPr/>
          <a:lstStyle/>
          <a:p>
            <a:fld id="{E778E3F5-265B-4468-AD68-54D7D41CDCEC}" type="slidenum">
              <a:rPr lang="en-US" altLang="ko-KR"/>
              <a:pPr/>
              <a:t>48</a:t>
            </a:fld>
            <a:endParaRPr lang="en-US" altLang="ko-KR"/>
          </a:p>
        </p:txBody>
      </p:sp>
      <p:pic>
        <p:nvPicPr>
          <p:cNvPr id="211973" name="Picture 5">
            <a:extLst>
              <a:ext uri="{FF2B5EF4-FFF2-40B4-BE49-F238E27FC236}">
                <a16:creationId xmlns:a16="http://schemas.microsoft.com/office/drawing/2014/main" id="{79766D80-9571-43E5-9DEF-A2CDF9C81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780" y="4137801"/>
            <a:ext cx="3629025"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1972" name="Picture 4">
            <a:extLst>
              <a:ext uri="{FF2B5EF4-FFF2-40B4-BE49-F238E27FC236}">
                <a16:creationId xmlns:a16="http://schemas.microsoft.com/office/drawing/2014/main" id="{F8B37D46-F89C-4251-882A-0AF8B4DA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558" y="1567105"/>
            <a:ext cx="3960845" cy="309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1970" name="Rectangle 2">
            <a:extLst>
              <a:ext uri="{FF2B5EF4-FFF2-40B4-BE49-F238E27FC236}">
                <a16:creationId xmlns:a16="http://schemas.microsoft.com/office/drawing/2014/main" id="{4D52068B-A3BE-4F19-9B10-9623DDC267B9}"/>
              </a:ext>
            </a:extLst>
          </p:cNvPr>
          <p:cNvSpPr>
            <a:spLocks noGrp="1" noChangeArrowheads="1"/>
          </p:cNvSpPr>
          <p:nvPr>
            <p:ph type="title"/>
          </p:nvPr>
        </p:nvSpPr>
        <p:spPr>
          <a:xfrm>
            <a:off x="0" y="-39686"/>
            <a:ext cx="12192000" cy="935425"/>
          </a:xfrm>
          <a:solidFill>
            <a:schemeClr val="accent1">
              <a:lumMod val="20000"/>
              <a:lumOff val="80000"/>
            </a:schemeClr>
          </a:solidFill>
        </p:spPr>
        <p:txBody>
          <a:bodyPr/>
          <a:lstStyle/>
          <a:p>
            <a:r>
              <a:rPr lang="en-US" altLang="ko-KR" sz="4000" dirty="0"/>
              <a:t>Learning A Real Valued Function</a:t>
            </a:r>
          </a:p>
        </p:txBody>
      </p:sp>
      <p:sp>
        <p:nvSpPr>
          <p:cNvPr id="211971" name="Rectangle 3">
            <a:extLst>
              <a:ext uri="{FF2B5EF4-FFF2-40B4-BE49-F238E27FC236}">
                <a16:creationId xmlns:a16="http://schemas.microsoft.com/office/drawing/2014/main" id="{54DC184F-ED06-42FD-B1B8-A30244BE4902}"/>
              </a:ext>
            </a:extLst>
          </p:cNvPr>
          <p:cNvSpPr>
            <a:spLocks noGrp="1" noChangeArrowheads="1"/>
          </p:cNvSpPr>
          <p:nvPr>
            <p:ph type="body" idx="1"/>
          </p:nvPr>
        </p:nvSpPr>
        <p:spPr>
          <a:xfrm>
            <a:off x="4553339" y="1335833"/>
            <a:ext cx="7455159" cy="3090100"/>
          </a:xfrm>
        </p:spPr>
        <p:txBody>
          <a:bodyPr>
            <a:normAutofit/>
          </a:bodyPr>
          <a:lstStyle/>
          <a:p>
            <a:r>
              <a:rPr lang="en-US" altLang="ko-KR" dirty="0"/>
              <a:t>Consider any real-valued target function </a:t>
            </a:r>
            <a:r>
              <a:rPr lang="en-US" altLang="ko-KR" i="1" dirty="0"/>
              <a:t>f </a:t>
            </a:r>
          </a:p>
          <a:p>
            <a:pPr>
              <a:buFont typeface="Wingdings" panose="05000000000000000000" pitchFamily="2" charset="2"/>
              <a:buNone/>
            </a:pPr>
            <a:r>
              <a:rPr lang="en-US" altLang="ko-KR" sz="2000" dirty="0"/>
              <a:t>     Training examples &lt;</a:t>
            </a:r>
            <a:r>
              <a:rPr lang="en-US" altLang="ko-KR" sz="2000" i="1" dirty="0"/>
              <a:t>x</a:t>
            </a:r>
            <a:r>
              <a:rPr lang="en-US" altLang="ko-KR" sz="2000" i="1" baseline="-25000" dirty="0"/>
              <a:t>i</a:t>
            </a:r>
            <a:r>
              <a:rPr lang="en-US" altLang="ko-KR" sz="2000" dirty="0"/>
              <a:t>, </a:t>
            </a:r>
            <a:r>
              <a:rPr lang="en-US" altLang="ko-KR" sz="2000" i="1" dirty="0"/>
              <a:t>d</a:t>
            </a:r>
            <a:r>
              <a:rPr lang="en-US" altLang="ko-KR" sz="2000" i="1" baseline="-25000" dirty="0"/>
              <a:t>i</a:t>
            </a:r>
            <a:r>
              <a:rPr lang="en-US" altLang="ko-KR" sz="2000" dirty="0"/>
              <a:t>&gt;, where </a:t>
            </a:r>
            <a:r>
              <a:rPr lang="en-US" altLang="ko-KR" sz="2000" i="1" dirty="0"/>
              <a:t>d</a:t>
            </a:r>
            <a:r>
              <a:rPr lang="en-US" altLang="ko-KR" sz="2000" i="1" baseline="-25000" dirty="0"/>
              <a:t>i</a:t>
            </a:r>
            <a:r>
              <a:rPr lang="en-US" altLang="ko-KR" sz="2000" dirty="0"/>
              <a:t> is noisy training value</a:t>
            </a:r>
          </a:p>
          <a:p>
            <a:pPr lvl="1"/>
            <a:r>
              <a:rPr lang="en-US" altLang="ko-KR" sz="1600" i="1" dirty="0"/>
              <a:t>d</a:t>
            </a:r>
            <a:r>
              <a:rPr lang="en-US" altLang="ko-KR" sz="1600" i="1" baseline="-25000" dirty="0"/>
              <a:t>i</a:t>
            </a:r>
            <a:r>
              <a:rPr lang="en-US" altLang="ko-KR" sz="1600" dirty="0"/>
              <a:t> = </a:t>
            </a:r>
            <a:r>
              <a:rPr lang="en-US" altLang="ko-KR" sz="1600" i="1" dirty="0"/>
              <a:t>f</a:t>
            </a:r>
            <a:r>
              <a:rPr lang="en-US" altLang="ko-KR" sz="1600" dirty="0"/>
              <a:t>(</a:t>
            </a:r>
            <a:r>
              <a:rPr lang="en-US" altLang="ko-KR" sz="1600" i="1" dirty="0"/>
              <a:t>x</a:t>
            </a:r>
            <a:r>
              <a:rPr lang="en-US" altLang="ko-KR" sz="1600" i="1" baseline="-25000" dirty="0"/>
              <a:t>i</a:t>
            </a:r>
            <a:r>
              <a:rPr lang="en-US" altLang="ko-KR" sz="1600" dirty="0"/>
              <a:t>) + </a:t>
            </a:r>
            <a:r>
              <a:rPr lang="en-US" altLang="ko-KR" sz="1600" i="1" dirty="0" err="1"/>
              <a:t>e</a:t>
            </a:r>
            <a:r>
              <a:rPr lang="en-US" altLang="ko-KR" sz="1600" i="1" baseline="-25000" dirty="0" err="1"/>
              <a:t>i</a:t>
            </a:r>
            <a:endParaRPr lang="en-US" altLang="ko-KR" sz="1600" dirty="0"/>
          </a:p>
          <a:p>
            <a:pPr lvl="1"/>
            <a:r>
              <a:rPr lang="en-US" altLang="ko-KR" sz="1600" i="1" dirty="0" err="1"/>
              <a:t>e</a:t>
            </a:r>
            <a:r>
              <a:rPr lang="en-US" altLang="ko-KR" sz="1600" i="1" baseline="-25000" dirty="0" err="1"/>
              <a:t>i</a:t>
            </a:r>
            <a:r>
              <a:rPr lang="en-US" altLang="ko-KR" sz="1600" dirty="0"/>
              <a:t> is random variable (noise) drawn independently for each </a:t>
            </a:r>
            <a:r>
              <a:rPr lang="en-US" altLang="ko-KR" sz="1600" i="1" dirty="0"/>
              <a:t>x</a:t>
            </a:r>
            <a:r>
              <a:rPr lang="en-US" altLang="ko-KR" sz="1600" i="1" baseline="-25000" dirty="0"/>
              <a:t>i</a:t>
            </a:r>
            <a:r>
              <a:rPr lang="en-US" altLang="ko-KR" sz="1600" dirty="0"/>
              <a:t> according to some Gaussian distribution with mean=0</a:t>
            </a:r>
          </a:p>
          <a:p>
            <a:r>
              <a:rPr lang="en-US" altLang="ko-KR" sz="2400" dirty="0"/>
              <a:t>Then the maximum likelihood hypothesis </a:t>
            </a:r>
            <a:r>
              <a:rPr lang="en-US" altLang="ko-KR" sz="2400" i="1" dirty="0" err="1"/>
              <a:t>h</a:t>
            </a:r>
            <a:r>
              <a:rPr lang="en-US" altLang="ko-KR" sz="2400" i="1" baseline="-25000" dirty="0" err="1"/>
              <a:t>ML</a:t>
            </a:r>
            <a:r>
              <a:rPr lang="en-US" altLang="ko-KR" sz="2400" dirty="0"/>
              <a:t> is the one that minimizes  the sum of squared errors:</a:t>
            </a:r>
          </a:p>
          <a:p>
            <a:pPr>
              <a:buFont typeface="Wingdings" panose="05000000000000000000" pitchFamily="2" charset="2"/>
              <a:buNone/>
            </a:pPr>
            <a:endParaRPr lang="en-US" altLang="ko-KR"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2.6 Naive Bayes classifier /Bayes Rule </a:t>
            </a:r>
          </a:p>
        </p:txBody>
      </p:sp>
      <p:sp>
        <p:nvSpPr>
          <p:cNvPr id="6" name="Rectangle 5">
            <a:extLst>
              <a:ext uri="{FF2B5EF4-FFF2-40B4-BE49-F238E27FC236}">
                <a16:creationId xmlns:a16="http://schemas.microsoft.com/office/drawing/2014/main" id="{39FC7BE0-BDE0-477F-9CC3-2FA6C997026A}"/>
              </a:ext>
            </a:extLst>
          </p:cNvPr>
          <p:cNvSpPr/>
          <p:nvPr/>
        </p:nvSpPr>
        <p:spPr>
          <a:xfrm>
            <a:off x="425725" y="3667624"/>
            <a:ext cx="11531049" cy="830997"/>
          </a:xfrm>
          <a:prstGeom prst="rect">
            <a:avLst/>
          </a:prstGeom>
        </p:spPr>
        <p:txBody>
          <a:bodyPr wrap="square">
            <a:spAutoFit/>
          </a:bodyPr>
          <a:lstStyle/>
          <a:p>
            <a:r>
              <a:rPr lang="en-US" sz="2400" dirty="0">
                <a:solidFill>
                  <a:srgbClr val="222222"/>
                </a:solidFill>
                <a:latin typeface="Arial" panose="020B0604020202020204" pitchFamily="34" charset="0"/>
              </a:rPr>
              <a:t>The corresponding classifier, a </a:t>
            </a:r>
            <a:r>
              <a:rPr lang="en-US" sz="2400" dirty="0">
                <a:solidFill>
                  <a:srgbClr val="0B0080"/>
                </a:solidFill>
                <a:latin typeface="Arial" panose="020B0604020202020204" pitchFamily="34" charset="0"/>
                <a:hlinkClick r:id="rId2" tooltip="Bayes classifier"/>
              </a:rPr>
              <a:t>Bayes classifier</a:t>
            </a:r>
            <a:r>
              <a:rPr lang="en-US" sz="2400" dirty="0">
                <a:solidFill>
                  <a:srgbClr val="222222"/>
                </a:solidFill>
                <a:latin typeface="Arial" panose="020B0604020202020204" pitchFamily="34" charset="0"/>
              </a:rPr>
              <a:t>, is the function that assigns a class label                    </a:t>
            </a:r>
            <a:r>
              <a:rPr lang="en-US" sz="2400" dirty="0"/>
              <a:t>for some </a:t>
            </a:r>
            <a:r>
              <a:rPr lang="en-US" sz="2400" i="1" dirty="0"/>
              <a:t>k</a:t>
            </a:r>
            <a:r>
              <a:rPr lang="en-US" sz="2400" dirty="0"/>
              <a:t> as follows:</a:t>
            </a:r>
          </a:p>
        </p:txBody>
      </p:sp>
      <p:pic>
        <p:nvPicPr>
          <p:cNvPr id="7" name="Picture 6">
            <a:extLst>
              <a:ext uri="{FF2B5EF4-FFF2-40B4-BE49-F238E27FC236}">
                <a16:creationId xmlns:a16="http://schemas.microsoft.com/office/drawing/2014/main" id="{7D9DE8FB-6843-4904-857E-EE1319EF7073}"/>
              </a:ext>
            </a:extLst>
          </p:cNvPr>
          <p:cNvPicPr>
            <a:picLocks noChangeAspect="1"/>
          </p:cNvPicPr>
          <p:nvPr/>
        </p:nvPicPr>
        <p:blipFill>
          <a:blip r:embed="rId3"/>
          <a:stretch>
            <a:fillRect/>
          </a:stretch>
        </p:blipFill>
        <p:spPr>
          <a:xfrm>
            <a:off x="1344888" y="4057158"/>
            <a:ext cx="1247775" cy="485775"/>
          </a:xfrm>
          <a:prstGeom prst="rect">
            <a:avLst/>
          </a:prstGeom>
        </p:spPr>
      </p:pic>
      <p:pic>
        <p:nvPicPr>
          <p:cNvPr id="8" name="Picture 7">
            <a:extLst>
              <a:ext uri="{FF2B5EF4-FFF2-40B4-BE49-F238E27FC236}">
                <a16:creationId xmlns:a16="http://schemas.microsoft.com/office/drawing/2014/main" id="{43C5B59C-8DE1-417C-A8A1-6A7117BF4D47}"/>
              </a:ext>
            </a:extLst>
          </p:cNvPr>
          <p:cNvPicPr>
            <a:picLocks noChangeAspect="1"/>
          </p:cNvPicPr>
          <p:nvPr/>
        </p:nvPicPr>
        <p:blipFill>
          <a:blip r:embed="rId4"/>
          <a:stretch>
            <a:fillRect/>
          </a:stretch>
        </p:blipFill>
        <p:spPr>
          <a:xfrm>
            <a:off x="2727567" y="5167931"/>
            <a:ext cx="6429375" cy="1285875"/>
          </a:xfrm>
          <a:prstGeom prst="rect">
            <a:avLst/>
          </a:prstGeom>
        </p:spPr>
      </p:pic>
      <p:sp>
        <p:nvSpPr>
          <p:cNvPr id="12" name="Rectangle 11">
            <a:extLst>
              <a:ext uri="{FF2B5EF4-FFF2-40B4-BE49-F238E27FC236}">
                <a16:creationId xmlns:a16="http://schemas.microsoft.com/office/drawing/2014/main" id="{BFD9AF59-932E-46D0-9AE7-DA6DBAD97DCD}"/>
              </a:ext>
            </a:extLst>
          </p:cNvPr>
          <p:cNvSpPr/>
          <p:nvPr/>
        </p:nvSpPr>
        <p:spPr>
          <a:xfrm>
            <a:off x="118234" y="2809669"/>
            <a:ext cx="11648040" cy="646331"/>
          </a:xfrm>
          <a:prstGeom prst="rect">
            <a:avLst/>
          </a:prstGeom>
        </p:spPr>
        <p:txBody>
          <a:bodyPr wrap="square">
            <a:spAutoFit/>
          </a:bodyPr>
          <a:lstStyle/>
          <a:p>
            <a:r>
              <a:rPr lang="en-US" dirty="0">
                <a:solidFill>
                  <a:srgbClr val="222222"/>
                </a:solidFill>
                <a:latin typeface="Arial" panose="020B0604020202020204" pitchFamily="34" charset="0"/>
              </a:rPr>
              <a:t>In practice, there is interest only in the numerator of that fraction, because the denominator does not depend on C</a:t>
            </a:r>
            <a:endParaRPr lang="en-US" dirty="0"/>
          </a:p>
        </p:txBody>
      </p:sp>
      <p:sp>
        <p:nvSpPr>
          <p:cNvPr id="13" name="Rectangle 12">
            <a:extLst>
              <a:ext uri="{FF2B5EF4-FFF2-40B4-BE49-F238E27FC236}">
                <a16:creationId xmlns:a16="http://schemas.microsoft.com/office/drawing/2014/main" id="{6CD8D674-2FDC-41EA-94F0-E105F6023DB6}"/>
              </a:ext>
            </a:extLst>
          </p:cNvPr>
          <p:cNvSpPr/>
          <p:nvPr/>
        </p:nvSpPr>
        <p:spPr>
          <a:xfrm>
            <a:off x="334616" y="1155046"/>
            <a:ext cx="9902687" cy="369332"/>
          </a:xfrm>
          <a:prstGeom prst="rect">
            <a:avLst/>
          </a:prstGeom>
        </p:spPr>
        <p:txBody>
          <a:bodyPr wrap="square">
            <a:spAutoFit/>
          </a:bodyPr>
          <a:lstStyle/>
          <a:p>
            <a:r>
              <a:rPr lang="en-US" dirty="0">
                <a:solidFill>
                  <a:srgbClr val="222222"/>
                </a:solidFill>
                <a:latin typeface="Arial" panose="020B0604020202020204" pitchFamily="34" charset="0"/>
              </a:rPr>
              <a:t>Using </a:t>
            </a:r>
            <a:r>
              <a:rPr lang="en-US" dirty="0">
                <a:solidFill>
                  <a:srgbClr val="0B0080"/>
                </a:solidFill>
                <a:latin typeface="Arial" panose="020B0604020202020204" pitchFamily="34" charset="0"/>
                <a:hlinkClick r:id="rId5" tooltip="Bayes' theorem"/>
              </a:rPr>
              <a:t>Bayes' theorem</a:t>
            </a:r>
            <a:r>
              <a:rPr lang="en-US" dirty="0">
                <a:solidFill>
                  <a:srgbClr val="222222"/>
                </a:solidFill>
                <a:latin typeface="Arial" panose="020B0604020202020204" pitchFamily="34" charset="0"/>
              </a:rPr>
              <a:t>, the conditional probability can be decomposed as</a:t>
            </a:r>
            <a:endParaRPr lang="en-US" dirty="0"/>
          </a:p>
        </p:txBody>
      </p:sp>
      <p:pic>
        <p:nvPicPr>
          <p:cNvPr id="14" name="Picture 13">
            <a:extLst>
              <a:ext uri="{FF2B5EF4-FFF2-40B4-BE49-F238E27FC236}">
                <a16:creationId xmlns:a16="http://schemas.microsoft.com/office/drawing/2014/main" id="{641E1AD0-F578-4350-8AB8-1D9671DAFAB6}"/>
              </a:ext>
            </a:extLst>
          </p:cNvPr>
          <p:cNvPicPr>
            <a:picLocks noChangeAspect="1"/>
          </p:cNvPicPr>
          <p:nvPr/>
        </p:nvPicPr>
        <p:blipFill>
          <a:blip r:embed="rId6"/>
          <a:stretch>
            <a:fillRect/>
          </a:stretch>
        </p:blipFill>
        <p:spPr>
          <a:xfrm>
            <a:off x="2468838" y="1655526"/>
            <a:ext cx="5286375" cy="1181100"/>
          </a:xfrm>
          <a:prstGeom prst="rect">
            <a:avLst/>
          </a:prstGeom>
        </p:spPr>
      </p:pic>
      <p:sp>
        <p:nvSpPr>
          <p:cNvPr id="3" name="Footer Placeholder 2">
            <a:extLst>
              <a:ext uri="{FF2B5EF4-FFF2-40B4-BE49-F238E27FC236}">
                <a16:creationId xmlns:a16="http://schemas.microsoft.com/office/drawing/2014/main" id="{E563B27A-A882-4BD7-9C1F-4E9F68E125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08332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1.2.1. Supervised Learn</a:t>
            </a:r>
            <a:r>
              <a:rPr lang="en-US" dirty="0"/>
              <a:t>ing  </a:t>
            </a:r>
          </a:p>
        </p:txBody>
      </p:sp>
      <p:sp>
        <p:nvSpPr>
          <p:cNvPr id="3" name="Content Placeholder 2"/>
          <p:cNvSpPr>
            <a:spLocks noGrp="1"/>
          </p:cNvSpPr>
          <p:nvPr>
            <p:ph idx="1"/>
          </p:nvPr>
        </p:nvSpPr>
        <p:spPr>
          <a:xfrm>
            <a:off x="436098" y="2106638"/>
            <a:ext cx="11535508" cy="3641019"/>
          </a:xfrm>
        </p:spPr>
        <p:txBody>
          <a:bodyPr>
            <a:normAutofit/>
          </a:bodyPr>
          <a:lstStyle/>
          <a:p>
            <a:pPr algn="just"/>
            <a:r>
              <a:rPr lang="en-US" sz="2400" dirty="0"/>
              <a:t>Here the training (labeled) data set  containing </a:t>
            </a:r>
            <a:r>
              <a:rPr lang="en-US" sz="2400" b="1" i="1" dirty="0"/>
              <a:t>input/predictors and output </a:t>
            </a:r>
            <a:r>
              <a:rPr lang="en-US" sz="2400" dirty="0"/>
              <a:t>will be fed to the machine. The machine with the help of algorithm analyze the data set and </a:t>
            </a:r>
            <a:r>
              <a:rPr lang="en-US" sz="2400" b="1" i="1" dirty="0"/>
              <a:t>generates a suitable model /function </a:t>
            </a:r>
            <a:r>
              <a:rPr lang="en-US" sz="2400" dirty="0"/>
              <a:t>that best describes the input data. </a:t>
            </a:r>
            <a:r>
              <a:rPr lang="en-US" sz="2400" b="1" dirty="0" err="1"/>
              <a:t>i.e</a:t>
            </a:r>
            <a:r>
              <a:rPr lang="en-US" sz="2400" dirty="0"/>
              <a:t> it generates a function </a:t>
            </a:r>
            <a:r>
              <a:rPr lang="en-US" sz="2400" b="1" i="1" dirty="0"/>
              <a:t>f(X) which makes best estimation of the output Y = f(X) for given X.</a:t>
            </a:r>
          </a:p>
          <a:p>
            <a:pPr algn="just"/>
            <a:r>
              <a:rPr lang="en-US" sz="2400" dirty="0"/>
              <a:t>The generated </a:t>
            </a:r>
            <a:r>
              <a:rPr lang="en-US" sz="2400" b="1" dirty="0"/>
              <a:t>model / function </a:t>
            </a:r>
            <a:r>
              <a:rPr lang="en-US" sz="2400" dirty="0"/>
              <a:t>can be used to predict the output values for new data based on those relationships which it learned from the previous data sets. </a:t>
            </a:r>
          </a:p>
          <a:p>
            <a:pPr lvl="1" algn="just"/>
            <a:r>
              <a:rPr lang="en-US" sz="2000" dirty="0"/>
              <a:t>When </a:t>
            </a:r>
            <a:r>
              <a:rPr lang="en-US" sz="2000" b="1" dirty="0"/>
              <a:t>Y is discrete (True /False, ..) </a:t>
            </a:r>
            <a:r>
              <a:rPr lang="en-US" sz="2000" dirty="0"/>
              <a:t>– </a:t>
            </a:r>
            <a:r>
              <a:rPr lang="en-US" sz="2000" b="1" dirty="0"/>
              <a:t>Classification</a:t>
            </a:r>
          </a:p>
          <a:p>
            <a:pPr lvl="1" algn="just"/>
            <a:r>
              <a:rPr lang="en-US" sz="2000" dirty="0"/>
              <a:t>When </a:t>
            </a:r>
            <a:r>
              <a:rPr lang="en-US" sz="2000" b="1" dirty="0"/>
              <a:t>X is continuous (Real Numbers )- Regression</a:t>
            </a:r>
          </a:p>
        </p:txBody>
      </p:sp>
      <p:sp>
        <p:nvSpPr>
          <p:cNvPr id="4" name="Footer Placeholder 3">
            <a:extLst>
              <a:ext uri="{FF2B5EF4-FFF2-40B4-BE49-F238E27FC236}">
                <a16:creationId xmlns:a16="http://schemas.microsoft.com/office/drawing/2014/main" id="{32CF5A58-A710-488F-9E35-E6F21CDBE84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71571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a16="http://schemas.microsoft.com/office/drawing/2014/main" id="{4172D6AF-D116-43FC-AD5B-A91B0276B4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D7DDD3E4-7BF3-4D89-AE10-C83D1448A3D5}" type="slidenum">
              <a:rPr lang="en-GB" altLang="en-US" sz="1451">
                <a:latin typeface="Arial" panose="020B0604020202020204" pitchFamily="34" charset="0"/>
              </a:rPr>
              <a:pPr eaLnBrk="1" hangingPunct="1"/>
              <a:t>50</a:t>
            </a:fld>
            <a:endParaRPr lang="en-GB" altLang="en-US" sz="1451">
              <a:latin typeface="Arial" panose="020B0604020202020204" pitchFamily="34" charset="0"/>
            </a:endParaRPr>
          </a:p>
        </p:txBody>
      </p:sp>
      <p:sp>
        <p:nvSpPr>
          <p:cNvPr id="16387" name="Rectangle 2">
            <a:extLst>
              <a:ext uri="{FF2B5EF4-FFF2-40B4-BE49-F238E27FC236}">
                <a16:creationId xmlns:a16="http://schemas.microsoft.com/office/drawing/2014/main" id="{791DCEA6-1334-46F3-B74D-2731C16C6145}"/>
              </a:ext>
            </a:extLst>
          </p:cNvPr>
          <p:cNvSpPr>
            <a:spLocks noGrp="1" noChangeArrowheads="1"/>
          </p:cNvSpPr>
          <p:nvPr>
            <p:ph type="title"/>
          </p:nvPr>
        </p:nvSpPr>
        <p:spPr>
          <a:xfrm>
            <a:off x="1672785" y="43196"/>
            <a:ext cx="9272626" cy="1143240"/>
          </a:xfrm>
        </p:spPr>
        <p:txBody>
          <a:bodyPr/>
          <a:lstStyle/>
          <a:p>
            <a:pPr eaLnBrk="1" hangingPunct="1"/>
            <a:r>
              <a:rPr lang="en-US" altLang="en-US" b="0"/>
              <a:t>Example	</a:t>
            </a:r>
          </a:p>
        </p:txBody>
      </p:sp>
      <p:sp>
        <p:nvSpPr>
          <p:cNvPr id="16388" name="Rectangle 3">
            <a:extLst>
              <a:ext uri="{FF2B5EF4-FFF2-40B4-BE49-F238E27FC236}">
                <a16:creationId xmlns:a16="http://schemas.microsoft.com/office/drawing/2014/main" id="{5BCAFC32-BC62-4D61-8BDA-8D2F919527CF}"/>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a:p>
          <a:p>
            <a:pPr marL="483794" indent="-483794">
              <a:lnSpc>
                <a:spcPct val="110000"/>
              </a:lnSpc>
              <a:buNone/>
            </a:pPr>
            <a:r>
              <a:rPr lang="en-US" altLang="en-US" sz="2902"/>
              <a:t>     </a:t>
            </a:r>
          </a:p>
        </p:txBody>
      </p:sp>
      <p:sp>
        <p:nvSpPr>
          <p:cNvPr id="16389" name="Rectangle 4">
            <a:extLst>
              <a:ext uri="{FF2B5EF4-FFF2-40B4-BE49-F238E27FC236}">
                <a16:creationId xmlns:a16="http://schemas.microsoft.com/office/drawing/2014/main" id="{C6F6E97C-8FEB-4C21-874C-A00D413B04CE}"/>
              </a:ext>
            </a:extLst>
          </p:cNvPr>
          <p:cNvSpPr>
            <a:spLocks noChangeArrowheads="1"/>
          </p:cNvSpPr>
          <p:nvPr/>
        </p:nvSpPr>
        <p:spPr bwMode="auto">
          <a:xfrm>
            <a:off x="1603672" y="1079887"/>
            <a:ext cx="9191995" cy="511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lvl1pPr marL="533400" indent="-533400"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20000"/>
              </a:lnSpc>
              <a:spcBef>
                <a:spcPct val="20000"/>
              </a:spcBef>
              <a:buFontTx/>
              <a:buChar char="•"/>
            </a:pPr>
            <a:r>
              <a:rPr lang="en-US" altLang="en-US" sz="2540">
                <a:latin typeface="Tahoma" panose="020B0604030504040204" pitchFamily="34" charset="0"/>
              </a:rPr>
              <a:t>Example: Play Tennis</a:t>
            </a:r>
          </a:p>
        </p:txBody>
      </p:sp>
      <p:pic>
        <p:nvPicPr>
          <p:cNvPr id="16390" name="Picture 9">
            <a:extLst>
              <a:ext uri="{FF2B5EF4-FFF2-40B4-BE49-F238E27FC236}">
                <a16:creationId xmlns:a16="http://schemas.microsoft.com/office/drawing/2014/main" id="{0C717C40-A36D-4EFF-BA6D-5920DC39E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152" y="1701902"/>
            <a:ext cx="6012809" cy="45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7244C9B8-E6F7-4CEE-A6E7-24CA817C0C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CB6A1029-9EA2-4777-9886-C91CDDF75658}" type="slidenum">
              <a:rPr lang="en-GB" altLang="en-US" sz="1451">
                <a:latin typeface="Arial" panose="020B0604020202020204" pitchFamily="34" charset="0"/>
              </a:rPr>
              <a:pPr eaLnBrk="1" hangingPunct="1"/>
              <a:t>51</a:t>
            </a:fld>
            <a:endParaRPr lang="en-GB" altLang="en-US" sz="1451">
              <a:latin typeface="Arial" panose="020B0604020202020204" pitchFamily="34" charset="0"/>
            </a:endParaRPr>
          </a:p>
        </p:txBody>
      </p:sp>
      <p:sp>
        <p:nvSpPr>
          <p:cNvPr id="17411" name="Rectangle 2">
            <a:extLst>
              <a:ext uri="{FF2B5EF4-FFF2-40B4-BE49-F238E27FC236}">
                <a16:creationId xmlns:a16="http://schemas.microsoft.com/office/drawing/2014/main" id="{2AED2489-24A9-4D66-9DAF-0DDDC60C1DC5}"/>
              </a:ext>
            </a:extLst>
          </p:cNvPr>
          <p:cNvSpPr>
            <a:spLocks noGrp="1" noChangeArrowheads="1"/>
          </p:cNvSpPr>
          <p:nvPr>
            <p:ph type="title"/>
          </p:nvPr>
        </p:nvSpPr>
        <p:spPr>
          <a:xfrm>
            <a:off x="1672785" y="43196"/>
            <a:ext cx="9272626" cy="758801"/>
          </a:xfrm>
        </p:spPr>
        <p:txBody>
          <a:bodyPr/>
          <a:lstStyle/>
          <a:p>
            <a:pPr eaLnBrk="1" hangingPunct="1"/>
            <a:r>
              <a:rPr lang="en-US" altLang="en-US" b="0"/>
              <a:t>Learning Phase	</a:t>
            </a:r>
          </a:p>
        </p:txBody>
      </p:sp>
      <p:sp>
        <p:nvSpPr>
          <p:cNvPr id="17412" name="Rectangle 3">
            <a:extLst>
              <a:ext uri="{FF2B5EF4-FFF2-40B4-BE49-F238E27FC236}">
                <a16:creationId xmlns:a16="http://schemas.microsoft.com/office/drawing/2014/main" id="{5DD69929-E4B1-4450-A332-83CDC311F43B}"/>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a:p>
          <a:p>
            <a:pPr marL="483794" indent="-483794">
              <a:lnSpc>
                <a:spcPct val="110000"/>
              </a:lnSpc>
              <a:buNone/>
            </a:pPr>
            <a:r>
              <a:rPr lang="en-US" altLang="en-US" sz="2902" b="1"/>
              <a:t>     </a:t>
            </a:r>
          </a:p>
        </p:txBody>
      </p:sp>
      <p:graphicFrame>
        <p:nvGraphicFramePr>
          <p:cNvPr id="541824" name="Group 128">
            <a:extLst>
              <a:ext uri="{FF2B5EF4-FFF2-40B4-BE49-F238E27FC236}">
                <a16:creationId xmlns:a16="http://schemas.microsoft.com/office/drawing/2014/main" id="{91BAE429-EED9-417F-8F6C-0C0375DFAED8}"/>
              </a:ext>
            </a:extLst>
          </p:cNvPr>
          <p:cNvGraphicFramePr>
            <a:graphicFrameLocks noGrp="1"/>
          </p:cNvGraphicFramePr>
          <p:nvPr/>
        </p:nvGraphicFramePr>
        <p:xfrm>
          <a:off x="2156574" y="1771014"/>
          <a:ext cx="3301575" cy="1614247"/>
        </p:xfrm>
        <a:graphic>
          <a:graphicData uri="http://schemas.openxmlformats.org/drawingml/2006/table">
            <a:tbl>
              <a:tblPr/>
              <a:tblGrid>
                <a:gridCol w="1100045">
                  <a:extLst>
                    <a:ext uri="{9D8B030D-6E8A-4147-A177-3AD203B41FA5}">
                      <a16:colId xmlns:a16="http://schemas.microsoft.com/office/drawing/2014/main" val="20000"/>
                    </a:ext>
                  </a:extLst>
                </a:gridCol>
                <a:gridCol w="1101485">
                  <a:extLst>
                    <a:ext uri="{9D8B030D-6E8A-4147-A177-3AD203B41FA5}">
                      <a16:colId xmlns:a16="http://schemas.microsoft.com/office/drawing/2014/main" val="20001"/>
                    </a:ext>
                  </a:extLst>
                </a:gridCol>
                <a:gridCol w="1100045">
                  <a:extLst>
                    <a:ext uri="{9D8B030D-6E8A-4147-A177-3AD203B41FA5}">
                      <a16:colId xmlns:a16="http://schemas.microsoft.com/office/drawing/2014/main" val="20002"/>
                    </a:ext>
                  </a:extLst>
                </a:gridCol>
              </a:tblGrid>
              <a:tr h="35951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Outlook</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Sunny</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dirty="0">
                          <a:ln>
                            <a:noFill/>
                          </a:ln>
                          <a:solidFill>
                            <a:schemeClr val="tx1"/>
                          </a:solidFill>
                          <a:effectLst/>
                          <a:latin typeface="Palatino Linotype" pitchFamily="18" charset="0"/>
                        </a:rPr>
                        <a:t>Overcast</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0/5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Rain</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endParaRPr kumimoji="0" lang="en-GB" sz="1800" b="0" i="0" u="none" strike="noStrike" cap="none" normalizeH="0" baseline="0">
                        <a:ln>
                          <a:noFill/>
                        </a:ln>
                        <a:solidFill>
                          <a:schemeClr val="tx1"/>
                        </a:solidFill>
                        <a:effectLst/>
                        <a:latin typeface="Palatino Linotype" pitchFamily="18" charset="0"/>
                      </a:endParaRP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95" name="Rectangle 12">
            <a:extLst>
              <a:ext uri="{FF2B5EF4-FFF2-40B4-BE49-F238E27FC236}">
                <a16:creationId xmlns:a16="http://schemas.microsoft.com/office/drawing/2014/main" id="{BDC7BD6B-57B3-42D2-93F4-A9AFF6F47A1C}"/>
              </a:ext>
            </a:extLst>
          </p:cNvPr>
          <p:cNvSpPr>
            <a:spLocks noChangeArrowheads="1"/>
          </p:cNvSpPr>
          <p:nvPr/>
        </p:nvSpPr>
        <p:spPr bwMode="auto">
          <a:xfrm>
            <a:off x="2156574" y="1147561"/>
            <a:ext cx="2704675" cy="7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Outlook|Play</a:t>
            </a:r>
            <a:r>
              <a:rPr lang="en-GB" altLang="en-US" sz="2177" dirty="0">
                <a:latin typeface="Palatino Linotype" panose="02040502050505030304" pitchFamily="18" charset="0"/>
              </a:rPr>
              <a:t>)		</a:t>
            </a:r>
            <a:endParaRPr lang="en-US" altLang="en-US" sz="2177" dirty="0"/>
          </a:p>
        </p:txBody>
      </p:sp>
      <p:pic>
        <p:nvPicPr>
          <p:cNvPr id="13" name="Picture 9">
            <a:extLst>
              <a:ext uri="{FF2B5EF4-FFF2-40B4-BE49-F238E27FC236}">
                <a16:creationId xmlns:a16="http://schemas.microsoft.com/office/drawing/2014/main" id="{5FEFB632-F66F-4C63-A8E8-224E2B75A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385" y="525545"/>
            <a:ext cx="6012809" cy="45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7244C9B8-E6F7-4CEE-A6E7-24CA817C0C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CB6A1029-9EA2-4777-9886-C91CDDF75658}" type="slidenum">
              <a:rPr lang="en-GB" altLang="en-US" sz="1451">
                <a:latin typeface="Arial" panose="020B0604020202020204" pitchFamily="34" charset="0"/>
              </a:rPr>
              <a:pPr eaLnBrk="1" hangingPunct="1"/>
              <a:t>52</a:t>
            </a:fld>
            <a:endParaRPr lang="en-GB" altLang="en-US" sz="1451">
              <a:latin typeface="Arial" panose="020B0604020202020204" pitchFamily="34" charset="0"/>
            </a:endParaRPr>
          </a:p>
        </p:txBody>
      </p:sp>
      <p:sp>
        <p:nvSpPr>
          <p:cNvPr id="17411" name="Rectangle 2">
            <a:extLst>
              <a:ext uri="{FF2B5EF4-FFF2-40B4-BE49-F238E27FC236}">
                <a16:creationId xmlns:a16="http://schemas.microsoft.com/office/drawing/2014/main" id="{2AED2489-24A9-4D66-9DAF-0DDDC60C1DC5}"/>
              </a:ext>
            </a:extLst>
          </p:cNvPr>
          <p:cNvSpPr>
            <a:spLocks noGrp="1" noChangeArrowheads="1"/>
          </p:cNvSpPr>
          <p:nvPr>
            <p:ph type="title"/>
          </p:nvPr>
        </p:nvSpPr>
        <p:spPr>
          <a:xfrm>
            <a:off x="1672785" y="43196"/>
            <a:ext cx="9272626" cy="758801"/>
          </a:xfrm>
        </p:spPr>
        <p:txBody>
          <a:bodyPr/>
          <a:lstStyle/>
          <a:p>
            <a:pPr eaLnBrk="1" hangingPunct="1"/>
            <a:r>
              <a:rPr lang="en-US" altLang="en-US" b="0"/>
              <a:t>Learning Phase	</a:t>
            </a:r>
          </a:p>
        </p:txBody>
      </p:sp>
      <p:sp>
        <p:nvSpPr>
          <p:cNvPr id="17412" name="Rectangle 3">
            <a:extLst>
              <a:ext uri="{FF2B5EF4-FFF2-40B4-BE49-F238E27FC236}">
                <a16:creationId xmlns:a16="http://schemas.microsoft.com/office/drawing/2014/main" id="{5DD69929-E4B1-4450-A332-83CDC311F43B}"/>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dirty="0"/>
          </a:p>
          <a:p>
            <a:pPr marL="483794" indent="-483794">
              <a:lnSpc>
                <a:spcPct val="110000"/>
              </a:lnSpc>
              <a:buNone/>
            </a:pPr>
            <a:r>
              <a:rPr lang="en-US" altLang="en-US" sz="2902" b="1" dirty="0"/>
              <a:t>     </a:t>
            </a:r>
          </a:p>
        </p:txBody>
      </p:sp>
      <p:graphicFrame>
        <p:nvGraphicFramePr>
          <p:cNvPr id="541770" name="Group 74">
            <a:extLst>
              <a:ext uri="{FF2B5EF4-FFF2-40B4-BE49-F238E27FC236}">
                <a16:creationId xmlns:a16="http://schemas.microsoft.com/office/drawing/2014/main" id="{63C8DC76-05EE-441C-965D-87F43FE0D197}"/>
              </a:ext>
            </a:extLst>
          </p:cNvPr>
          <p:cNvGraphicFramePr>
            <a:graphicFrameLocks noGrp="1"/>
          </p:cNvGraphicFramePr>
          <p:nvPr>
            <p:extLst>
              <p:ext uri="{D42A27DB-BD31-4B8C-83A1-F6EECF244321}">
                <p14:modId xmlns:p14="http://schemas.microsoft.com/office/powerpoint/2010/main" val="1910113891"/>
              </p:ext>
            </p:extLst>
          </p:nvPr>
        </p:nvGraphicFramePr>
        <p:xfrm>
          <a:off x="844268" y="2099362"/>
          <a:ext cx="4146764" cy="1614247"/>
        </p:xfrm>
        <a:graphic>
          <a:graphicData uri="http://schemas.openxmlformats.org/drawingml/2006/table">
            <a:tbl>
              <a:tblPr/>
              <a:tblGrid>
                <a:gridCol w="1520480">
                  <a:extLst>
                    <a:ext uri="{9D8B030D-6E8A-4147-A177-3AD203B41FA5}">
                      <a16:colId xmlns:a16="http://schemas.microsoft.com/office/drawing/2014/main" val="20000"/>
                    </a:ext>
                  </a:extLst>
                </a:gridCol>
                <a:gridCol w="1313142">
                  <a:extLst>
                    <a:ext uri="{9D8B030D-6E8A-4147-A177-3AD203B41FA5}">
                      <a16:colId xmlns:a16="http://schemas.microsoft.com/office/drawing/2014/main" val="20001"/>
                    </a:ext>
                  </a:extLst>
                </a:gridCol>
                <a:gridCol w="1313142">
                  <a:extLst>
                    <a:ext uri="{9D8B030D-6E8A-4147-A177-3AD203B41FA5}">
                      <a16:colId xmlns:a16="http://schemas.microsoft.com/office/drawing/2014/main" val="20002"/>
                    </a:ext>
                  </a:extLst>
                </a:gridCol>
              </a:tblGrid>
              <a:tr h="35951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pitchFamily="18" charset="0"/>
                        </a:rPr>
                        <a:t>Temperature</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Hot</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Mild</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Cool</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1/5</a:t>
                      </a:r>
                      <a:endParaRPr kumimoji="0" lang="en-GB" sz="1800" b="0" i="0" u="none" strike="noStrike" cap="none" normalizeH="0" baseline="0" dirty="0">
                        <a:ln>
                          <a:noFill/>
                        </a:ln>
                        <a:solidFill>
                          <a:schemeClr val="tx1"/>
                        </a:solidFill>
                        <a:effectLst/>
                        <a:latin typeface="Palatino Linotype" pitchFamily="18" charset="0"/>
                      </a:endParaRP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95" name="Rectangle 12">
            <a:extLst>
              <a:ext uri="{FF2B5EF4-FFF2-40B4-BE49-F238E27FC236}">
                <a16:creationId xmlns:a16="http://schemas.microsoft.com/office/drawing/2014/main" id="{BDC7BD6B-57B3-42D2-93F4-A9AFF6F47A1C}"/>
              </a:ext>
            </a:extLst>
          </p:cNvPr>
          <p:cNvSpPr>
            <a:spLocks noChangeArrowheads="1"/>
          </p:cNvSpPr>
          <p:nvPr/>
        </p:nvSpPr>
        <p:spPr bwMode="auto">
          <a:xfrm>
            <a:off x="1380931" y="1558108"/>
            <a:ext cx="3247053"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Temperature|Play</a:t>
            </a:r>
            <a:r>
              <a:rPr lang="en-GB" altLang="en-US" sz="2177" dirty="0">
                <a:latin typeface="Palatino Linotype" panose="02040502050505030304" pitchFamily="18" charset="0"/>
              </a:rPr>
              <a:t>)  </a:t>
            </a:r>
            <a:endParaRPr lang="en-US" altLang="en-US" sz="2177" dirty="0"/>
          </a:p>
        </p:txBody>
      </p:sp>
      <p:pic>
        <p:nvPicPr>
          <p:cNvPr id="13" name="Picture 9">
            <a:extLst>
              <a:ext uri="{FF2B5EF4-FFF2-40B4-BE49-F238E27FC236}">
                <a16:creationId xmlns:a16="http://schemas.microsoft.com/office/drawing/2014/main" id="{6F0F9CA6-3910-45FE-BA26-2E0A00AD9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968" y="718457"/>
            <a:ext cx="6468963" cy="492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794878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7244C9B8-E6F7-4CEE-A6E7-24CA817C0C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CB6A1029-9EA2-4777-9886-C91CDDF75658}" type="slidenum">
              <a:rPr lang="en-GB" altLang="en-US" sz="1451">
                <a:latin typeface="Arial" panose="020B0604020202020204" pitchFamily="34" charset="0"/>
              </a:rPr>
              <a:pPr eaLnBrk="1" hangingPunct="1"/>
              <a:t>53</a:t>
            </a:fld>
            <a:endParaRPr lang="en-GB" altLang="en-US" sz="1451">
              <a:latin typeface="Arial" panose="020B0604020202020204" pitchFamily="34" charset="0"/>
            </a:endParaRPr>
          </a:p>
        </p:txBody>
      </p:sp>
      <p:sp>
        <p:nvSpPr>
          <p:cNvPr id="17411" name="Rectangle 2">
            <a:extLst>
              <a:ext uri="{FF2B5EF4-FFF2-40B4-BE49-F238E27FC236}">
                <a16:creationId xmlns:a16="http://schemas.microsoft.com/office/drawing/2014/main" id="{2AED2489-24A9-4D66-9DAF-0DDDC60C1DC5}"/>
              </a:ext>
            </a:extLst>
          </p:cNvPr>
          <p:cNvSpPr>
            <a:spLocks noGrp="1" noChangeArrowheads="1"/>
          </p:cNvSpPr>
          <p:nvPr>
            <p:ph type="title"/>
          </p:nvPr>
        </p:nvSpPr>
        <p:spPr>
          <a:xfrm>
            <a:off x="1672785" y="43196"/>
            <a:ext cx="9272626" cy="758801"/>
          </a:xfrm>
        </p:spPr>
        <p:txBody>
          <a:bodyPr/>
          <a:lstStyle/>
          <a:p>
            <a:pPr eaLnBrk="1" hangingPunct="1"/>
            <a:r>
              <a:rPr lang="en-US" altLang="en-US" b="0"/>
              <a:t>Learning Phase	</a:t>
            </a:r>
          </a:p>
        </p:txBody>
      </p:sp>
      <p:sp>
        <p:nvSpPr>
          <p:cNvPr id="17412" name="Rectangle 3">
            <a:extLst>
              <a:ext uri="{FF2B5EF4-FFF2-40B4-BE49-F238E27FC236}">
                <a16:creationId xmlns:a16="http://schemas.microsoft.com/office/drawing/2014/main" id="{5DD69929-E4B1-4450-A332-83CDC311F43B}"/>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dirty="0"/>
          </a:p>
          <a:p>
            <a:pPr marL="483794" indent="-483794">
              <a:lnSpc>
                <a:spcPct val="110000"/>
              </a:lnSpc>
              <a:buNone/>
            </a:pPr>
            <a:r>
              <a:rPr lang="en-US" altLang="en-US" sz="2902" b="1" dirty="0"/>
              <a:t>     </a:t>
            </a:r>
          </a:p>
        </p:txBody>
      </p:sp>
      <p:graphicFrame>
        <p:nvGraphicFramePr>
          <p:cNvPr id="541828" name="Group 132">
            <a:extLst>
              <a:ext uri="{FF2B5EF4-FFF2-40B4-BE49-F238E27FC236}">
                <a16:creationId xmlns:a16="http://schemas.microsoft.com/office/drawing/2014/main" id="{B3BF62AD-6FFD-4A65-9D9B-57AE2FA1473C}"/>
              </a:ext>
            </a:extLst>
          </p:cNvPr>
          <p:cNvGraphicFramePr>
            <a:graphicFrameLocks noGrp="1"/>
          </p:cNvGraphicFramePr>
          <p:nvPr>
            <p:extLst>
              <p:ext uri="{D42A27DB-BD31-4B8C-83A1-F6EECF244321}">
                <p14:modId xmlns:p14="http://schemas.microsoft.com/office/powerpoint/2010/main" val="1725648301"/>
              </p:ext>
            </p:extLst>
          </p:nvPr>
        </p:nvGraphicFramePr>
        <p:xfrm>
          <a:off x="1524479" y="2490198"/>
          <a:ext cx="3524749" cy="1253988"/>
        </p:xfrm>
        <a:graphic>
          <a:graphicData uri="http://schemas.openxmlformats.org/drawingml/2006/table">
            <a:tbl>
              <a:tblPr/>
              <a:tblGrid>
                <a:gridCol w="1409612">
                  <a:extLst>
                    <a:ext uri="{9D8B030D-6E8A-4147-A177-3AD203B41FA5}">
                      <a16:colId xmlns:a16="http://schemas.microsoft.com/office/drawing/2014/main" val="20000"/>
                    </a:ext>
                  </a:extLst>
                </a:gridCol>
                <a:gridCol w="1074127">
                  <a:extLst>
                    <a:ext uri="{9D8B030D-6E8A-4147-A177-3AD203B41FA5}">
                      <a16:colId xmlns:a16="http://schemas.microsoft.com/office/drawing/2014/main" val="20001"/>
                    </a:ext>
                  </a:extLst>
                </a:gridCol>
                <a:gridCol w="1041010">
                  <a:extLst>
                    <a:ext uri="{9D8B030D-6E8A-4147-A177-3AD203B41FA5}">
                      <a16:colId xmlns:a16="http://schemas.microsoft.com/office/drawing/2014/main" val="20002"/>
                    </a:ext>
                  </a:extLst>
                </a:gridCol>
              </a:tblGrid>
              <a:tr h="4175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Humidity</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Play=N</a:t>
                      </a:r>
                      <a:r>
                        <a:rPr kumimoji="0" lang="en-GB" sz="1800" b="0" i="1" u="none" strike="noStrike" cap="none" normalizeH="0" baseline="0">
                          <a:ln>
                            <a:noFill/>
                          </a:ln>
                          <a:solidFill>
                            <a:schemeClr val="tx1"/>
                          </a:solidFill>
                          <a:effectLst/>
                          <a:latin typeface="Palatino Linotype" pitchFamily="18" charset="0"/>
                        </a:rPr>
                        <a:t>o</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dirty="0">
                          <a:ln>
                            <a:noFill/>
                          </a:ln>
                          <a:solidFill>
                            <a:schemeClr val="tx1"/>
                          </a:solidFill>
                          <a:effectLst/>
                          <a:latin typeface="Palatino Linotype" pitchFamily="18" charset="0"/>
                        </a:rPr>
                        <a:t>High</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3/9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4/5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Normal</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1/5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496" name="Rectangle 13">
            <a:extLst>
              <a:ext uri="{FF2B5EF4-FFF2-40B4-BE49-F238E27FC236}">
                <a16:creationId xmlns:a16="http://schemas.microsoft.com/office/drawing/2014/main" id="{DA3340AB-7648-4BBE-94BC-033402686BFA}"/>
              </a:ext>
            </a:extLst>
          </p:cNvPr>
          <p:cNvSpPr>
            <a:spLocks noChangeArrowheads="1"/>
          </p:cNvSpPr>
          <p:nvPr/>
        </p:nvSpPr>
        <p:spPr bwMode="auto">
          <a:xfrm>
            <a:off x="1603673" y="1982545"/>
            <a:ext cx="2660418"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Humidity|Play</a:t>
            </a:r>
            <a:r>
              <a:rPr lang="en-GB" altLang="en-US" sz="2177" dirty="0">
                <a:latin typeface="Palatino Linotype" panose="02040502050505030304" pitchFamily="18" charset="0"/>
              </a:rPr>
              <a:t>)</a:t>
            </a:r>
            <a:endParaRPr lang="en-US" altLang="en-US" sz="2177" dirty="0"/>
          </a:p>
        </p:txBody>
      </p:sp>
      <p:pic>
        <p:nvPicPr>
          <p:cNvPr id="13" name="Picture 9">
            <a:extLst>
              <a:ext uri="{FF2B5EF4-FFF2-40B4-BE49-F238E27FC236}">
                <a16:creationId xmlns:a16="http://schemas.microsoft.com/office/drawing/2014/main" id="{DB99DE7D-B639-4C35-B96E-04A0023C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991" y="656874"/>
            <a:ext cx="6012809" cy="45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9732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7244C9B8-E6F7-4CEE-A6E7-24CA817C0C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CB6A1029-9EA2-4777-9886-C91CDDF75658}" type="slidenum">
              <a:rPr lang="en-GB" altLang="en-US" sz="1451">
                <a:latin typeface="Arial" panose="020B0604020202020204" pitchFamily="34" charset="0"/>
              </a:rPr>
              <a:pPr eaLnBrk="1" hangingPunct="1"/>
              <a:t>54</a:t>
            </a:fld>
            <a:endParaRPr lang="en-GB" altLang="en-US" sz="1451">
              <a:latin typeface="Arial" panose="020B0604020202020204" pitchFamily="34" charset="0"/>
            </a:endParaRPr>
          </a:p>
        </p:txBody>
      </p:sp>
      <p:sp>
        <p:nvSpPr>
          <p:cNvPr id="17411" name="Rectangle 2">
            <a:extLst>
              <a:ext uri="{FF2B5EF4-FFF2-40B4-BE49-F238E27FC236}">
                <a16:creationId xmlns:a16="http://schemas.microsoft.com/office/drawing/2014/main" id="{2AED2489-24A9-4D66-9DAF-0DDDC60C1DC5}"/>
              </a:ext>
            </a:extLst>
          </p:cNvPr>
          <p:cNvSpPr>
            <a:spLocks noGrp="1" noChangeArrowheads="1"/>
          </p:cNvSpPr>
          <p:nvPr>
            <p:ph type="title"/>
          </p:nvPr>
        </p:nvSpPr>
        <p:spPr>
          <a:xfrm>
            <a:off x="1672785" y="43196"/>
            <a:ext cx="9272626" cy="758801"/>
          </a:xfrm>
        </p:spPr>
        <p:txBody>
          <a:bodyPr/>
          <a:lstStyle/>
          <a:p>
            <a:pPr eaLnBrk="1" hangingPunct="1"/>
            <a:r>
              <a:rPr lang="en-US" altLang="en-US" b="0"/>
              <a:t>Learning Phase	</a:t>
            </a:r>
          </a:p>
        </p:txBody>
      </p:sp>
      <p:sp>
        <p:nvSpPr>
          <p:cNvPr id="17412" name="Rectangle 3">
            <a:extLst>
              <a:ext uri="{FF2B5EF4-FFF2-40B4-BE49-F238E27FC236}">
                <a16:creationId xmlns:a16="http://schemas.microsoft.com/office/drawing/2014/main" id="{5DD69929-E4B1-4450-A332-83CDC311F43B}"/>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a:p>
          <a:p>
            <a:pPr marL="483794" indent="-483794">
              <a:lnSpc>
                <a:spcPct val="110000"/>
              </a:lnSpc>
              <a:buNone/>
            </a:pPr>
            <a:r>
              <a:rPr lang="en-US" altLang="en-US" sz="2902" b="1"/>
              <a:t>     </a:t>
            </a:r>
          </a:p>
        </p:txBody>
      </p:sp>
      <p:graphicFrame>
        <p:nvGraphicFramePr>
          <p:cNvPr id="541833" name="Group 137">
            <a:extLst>
              <a:ext uri="{FF2B5EF4-FFF2-40B4-BE49-F238E27FC236}">
                <a16:creationId xmlns:a16="http://schemas.microsoft.com/office/drawing/2014/main" id="{446D2856-B8BC-4501-96D4-2DF3F8684CB3}"/>
              </a:ext>
            </a:extLst>
          </p:cNvPr>
          <p:cNvGraphicFramePr>
            <a:graphicFrameLocks noGrp="1"/>
          </p:cNvGraphicFramePr>
          <p:nvPr>
            <p:extLst>
              <p:ext uri="{D42A27DB-BD31-4B8C-83A1-F6EECF244321}">
                <p14:modId xmlns:p14="http://schemas.microsoft.com/office/powerpoint/2010/main" val="2060938892"/>
              </p:ext>
            </p:extLst>
          </p:nvPr>
        </p:nvGraphicFramePr>
        <p:xfrm>
          <a:off x="887784" y="2832156"/>
          <a:ext cx="3524750" cy="1193688"/>
        </p:xfrm>
        <a:graphic>
          <a:graphicData uri="http://schemas.openxmlformats.org/drawingml/2006/table">
            <a:tbl>
              <a:tblPr/>
              <a:tblGrid>
                <a:gridCol w="1231071">
                  <a:extLst>
                    <a:ext uri="{9D8B030D-6E8A-4147-A177-3AD203B41FA5}">
                      <a16:colId xmlns:a16="http://schemas.microsoft.com/office/drawing/2014/main" val="20000"/>
                    </a:ext>
                  </a:extLst>
                </a:gridCol>
                <a:gridCol w="1154759">
                  <a:extLst>
                    <a:ext uri="{9D8B030D-6E8A-4147-A177-3AD203B41FA5}">
                      <a16:colId xmlns:a16="http://schemas.microsoft.com/office/drawing/2014/main" val="20001"/>
                    </a:ext>
                  </a:extLst>
                </a:gridCol>
                <a:gridCol w="1138920">
                  <a:extLst>
                    <a:ext uri="{9D8B030D-6E8A-4147-A177-3AD203B41FA5}">
                      <a16:colId xmlns:a16="http://schemas.microsoft.com/office/drawing/2014/main" val="20002"/>
                    </a:ext>
                  </a:extLst>
                </a:gridCol>
              </a:tblGrid>
              <a:tr h="340027">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pitchFamily="18" charset="0"/>
                        </a:rPr>
                        <a:t>Wind</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Strong</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Weak</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2/5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496" name="Rectangle 13">
            <a:extLst>
              <a:ext uri="{FF2B5EF4-FFF2-40B4-BE49-F238E27FC236}">
                <a16:creationId xmlns:a16="http://schemas.microsoft.com/office/drawing/2014/main" id="{DA3340AB-7648-4BBE-94BC-033402686BFA}"/>
              </a:ext>
            </a:extLst>
          </p:cNvPr>
          <p:cNvSpPr>
            <a:spLocks noChangeArrowheads="1"/>
          </p:cNvSpPr>
          <p:nvPr/>
        </p:nvSpPr>
        <p:spPr bwMode="auto">
          <a:xfrm>
            <a:off x="1371600" y="2118528"/>
            <a:ext cx="2062065"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Wind|Play</a:t>
            </a:r>
            <a:r>
              <a:rPr lang="en-GB" altLang="en-US" sz="2177" dirty="0">
                <a:latin typeface="Palatino Linotype" panose="02040502050505030304" pitchFamily="18" charset="0"/>
              </a:rPr>
              <a:t>)  </a:t>
            </a:r>
            <a:endParaRPr lang="en-US" altLang="en-US" sz="2177" dirty="0"/>
          </a:p>
        </p:txBody>
      </p:sp>
      <p:pic>
        <p:nvPicPr>
          <p:cNvPr id="13" name="Picture 9">
            <a:extLst>
              <a:ext uri="{FF2B5EF4-FFF2-40B4-BE49-F238E27FC236}">
                <a16:creationId xmlns:a16="http://schemas.microsoft.com/office/drawing/2014/main" id="{31B98DFB-99DA-4D80-A3CA-9510B4E1C6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624" y="932626"/>
            <a:ext cx="5702058" cy="45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72574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a16="http://schemas.microsoft.com/office/drawing/2014/main" id="{7244C9B8-E6F7-4CEE-A6E7-24CA817C0C2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CB6A1029-9EA2-4777-9886-C91CDDF75658}" type="slidenum">
              <a:rPr lang="en-GB" altLang="en-US" sz="1451">
                <a:latin typeface="Arial" panose="020B0604020202020204" pitchFamily="34" charset="0"/>
              </a:rPr>
              <a:pPr eaLnBrk="1" hangingPunct="1"/>
              <a:t>55</a:t>
            </a:fld>
            <a:endParaRPr lang="en-GB" altLang="en-US" sz="1451">
              <a:latin typeface="Arial" panose="020B0604020202020204" pitchFamily="34" charset="0"/>
            </a:endParaRPr>
          </a:p>
        </p:txBody>
      </p:sp>
      <p:sp>
        <p:nvSpPr>
          <p:cNvPr id="17411" name="Rectangle 2">
            <a:extLst>
              <a:ext uri="{FF2B5EF4-FFF2-40B4-BE49-F238E27FC236}">
                <a16:creationId xmlns:a16="http://schemas.microsoft.com/office/drawing/2014/main" id="{2AED2489-24A9-4D66-9DAF-0DDDC60C1DC5}"/>
              </a:ext>
            </a:extLst>
          </p:cNvPr>
          <p:cNvSpPr>
            <a:spLocks noGrp="1" noChangeArrowheads="1"/>
          </p:cNvSpPr>
          <p:nvPr>
            <p:ph type="title"/>
          </p:nvPr>
        </p:nvSpPr>
        <p:spPr>
          <a:xfrm>
            <a:off x="1672785" y="43196"/>
            <a:ext cx="9272626" cy="758801"/>
          </a:xfrm>
        </p:spPr>
        <p:txBody>
          <a:bodyPr/>
          <a:lstStyle/>
          <a:p>
            <a:pPr eaLnBrk="1" hangingPunct="1"/>
            <a:r>
              <a:rPr lang="en-US" altLang="en-US" b="0"/>
              <a:t>Learning Phase	</a:t>
            </a:r>
          </a:p>
        </p:txBody>
      </p:sp>
      <p:sp>
        <p:nvSpPr>
          <p:cNvPr id="17412" name="Rectangle 3">
            <a:extLst>
              <a:ext uri="{FF2B5EF4-FFF2-40B4-BE49-F238E27FC236}">
                <a16:creationId xmlns:a16="http://schemas.microsoft.com/office/drawing/2014/main" id="{5DD69929-E4B1-4450-A332-83CDC311F43B}"/>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a:p>
          <a:p>
            <a:pPr marL="483794" indent="-483794">
              <a:lnSpc>
                <a:spcPct val="110000"/>
              </a:lnSpc>
              <a:buNone/>
            </a:pPr>
            <a:r>
              <a:rPr lang="en-US" altLang="en-US" sz="2902" b="1"/>
              <a:t>     </a:t>
            </a:r>
          </a:p>
        </p:txBody>
      </p:sp>
      <p:graphicFrame>
        <p:nvGraphicFramePr>
          <p:cNvPr id="541824" name="Group 128">
            <a:extLst>
              <a:ext uri="{FF2B5EF4-FFF2-40B4-BE49-F238E27FC236}">
                <a16:creationId xmlns:a16="http://schemas.microsoft.com/office/drawing/2014/main" id="{91BAE429-EED9-417F-8F6C-0C0375DFAED8}"/>
              </a:ext>
            </a:extLst>
          </p:cNvPr>
          <p:cNvGraphicFramePr>
            <a:graphicFrameLocks noGrp="1"/>
          </p:cNvGraphicFramePr>
          <p:nvPr/>
        </p:nvGraphicFramePr>
        <p:xfrm>
          <a:off x="2156574" y="1771014"/>
          <a:ext cx="3301575" cy="1614247"/>
        </p:xfrm>
        <a:graphic>
          <a:graphicData uri="http://schemas.openxmlformats.org/drawingml/2006/table">
            <a:tbl>
              <a:tblPr/>
              <a:tblGrid>
                <a:gridCol w="1100045">
                  <a:extLst>
                    <a:ext uri="{9D8B030D-6E8A-4147-A177-3AD203B41FA5}">
                      <a16:colId xmlns:a16="http://schemas.microsoft.com/office/drawing/2014/main" val="20000"/>
                    </a:ext>
                  </a:extLst>
                </a:gridCol>
                <a:gridCol w="1101485">
                  <a:extLst>
                    <a:ext uri="{9D8B030D-6E8A-4147-A177-3AD203B41FA5}">
                      <a16:colId xmlns:a16="http://schemas.microsoft.com/office/drawing/2014/main" val="20001"/>
                    </a:ext>
                  </a:extLst>
                </a:gridCol>
                <a:gridCol w="1100045">
                  <a:extLst>
                    <a:ext uri="{9D8B030D-6E8A-4147-A177-3AD203B41FA5}">
                      <a16:colId xmlns:a16="http://schemas.microsoft.com/office/drawing/2014/main" val="20002"/>
                    </a:ext>
                  </a:extLst>
                </a:gridCol>
              </a:tblGrid>
              <a:tr h="35951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Outlook</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Sunny</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dirty="0">
                          <a:ln>
                            <a:noFill/>
                          </a:ln>
                          <a:solidFill>
                            <a:schemeClr val="tx1"/>
                          </a:solidFill>
                          <a:effectLst/>
                          <a:latin typeface="Palatino Linotype" pitchFamily="18" charset="0"/>
                        </a:rPr>
                        <a:t>Overcast</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0/5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Rain</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endParaRPr kumimoji="0" lang="en-GB" sz="1800" b="0" i="0" u="none" strike="noStrike" cap="none" normalizeH="0" baseline="0">
                        <a:ln>
                          <a:noFill/>
                        </a:ln>
                        <a:solidFill>
                          <a:schemeClr val="tx1"/>
                        </a:solidFill>
                        <a:effectLst/>
                        <a:latin typeface="Palatino Linotype" pitchFamily="18" charset="0"/>
                      </a:endParaRP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1770" name="Group 74">
            <a:extLst>
              <a:ext uri="{FF2B5EF4-FFF2-40B4-BE49-F238E27FC236}">
                <a16:creationId xmlns:a16="http://schemas.microsoft.com/office/drawing/2014/main" id="{63C8DC76-05EE-441C-965D-87F43FE0D197}"/>
              </a:ext>
            </a:extLst>
          </p:cNvPr>
          <p:cNvGraphicFramePr>
            <a:graphicFrameLocks noGrp="1"/>
          </p:cNvGraphicFramePr>
          <p:nvPr/>
        </p:nvGraphicFramePr>
        <p:xfrm>
          <a:off x="5612211" y="1771014"/>
          <a:ext cx="4146764" cy="1614247"/>
        </p:xfrm>
        <a:graphic>
          <a:graphicData uri="http://schemas.openxmlformats.org/drawingml/2006/table">
            <a:tbl>
              <a:tblPr/>
              <a:tblGrid>
                <a:gridCol w="1520480">
                  <a:extLst>
                    <a:ext uri="{9D8B030D-6E8A-4147-A177-3AD203B41FA5}">
                      <a16:colId xmlns:a16="http://schemas.microsoft.com/office/drawing/2014/main" val="20000"/>
                    </a:ext>
                  </a:extLst>
                </a:gridCol>
                <a:gridCol w="1313142">
                  <a:extLst>
                    <a:ext uri="{9D8B030D-6E8A-4147-A177-3AD203B41FA5}">
                      <a16:colId xmlns:a16="http://schemas.microsoft.com/office/drawing/2014/main" val="20001"/>
                    </a:ext>
                  </a:extLst>
                </a:gridCol>
                <a:gridCol w="1313142">
                  <a:extLst>
                    <a:ext uri="{9D8B030D-6E8A-4147-A177-3AD203B41FA5}">
                      <a16:colId xmlns:a16="http://schemas.microsoft.com/office/drawing/2014/main" val="20002"/>
                    </a:ext>
                  </a:extLst>
                </a:gridCol>
              </a:tblGrid>
              <a:tr h="35951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pitchFamily="18" charset="0"/>
                        </a:rPr>
                        <a:t>Temperature</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Hot</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Mild</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4/9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2/5</a:t>
                      </a: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4825">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Cool</a:t>
                      </a:r>
                    </a:p>
                  </a:txBody>
                  <a:tcPr marL="82935" marR="82935" marT="41482" marB="4148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82" marB="4148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1/5</a:t>
                      </a:r>
                      <a:endParaRPr kumimoji="0" lang="en-GB" sz="1800" b="0" i="0" u="none" strike="noStrike" cap="none" normalizeH="0" baseline="0">
                        <a:ln>
                          <a:noFill/>
                        </a:ln>
                        <a:solidFill>
                          <a:schemeClr val="tx1"/>
                        </a:solidFill>
                        <a:effectLst/>
                        <a:latin typeface="Palatino Linotype" pitchFamily="18" charset="0"/>
                      </a:endParaRPr>
                    </a:p>
                  </a:txBody>
                  <a:tcPr marL="82935" marR="82935" marT="41482" marB="4148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1828" name="Group 132">
            <a:extLst>
              <a:ext uri="{FF2B5EF4-FFF2-40B4-BE49-F238E27FC236}">
                <a16:creationId xmlns:a16="http://schemas.microsoft.com/office/drawing/2014/main" id="{B3BF62AD-6FFD-4A65-9D9B-57AE2FA1473C}"/>
              </a:ext>
            </a:extLst>
          </p:cNvPr>
          <p:cNvGraphicFramePr>
            <a:graphicFrameLocks noGrp="1"/>
          </p:cNvGraphicFramePr>
          <p:nvPr/>
        </p:nvGraphicFramePr>
        <p:xfrm>
          <a:off x="2225686" y="4326747"/>
          <a:ext cx="3524749" cy="1253988"/>
        </p:xfrm>
        <a:graphic>
          <a:graphicData uri="http://schemas.openxmlformats.org/drawingml/2006/table">
            <a:tbl>
              <a:tblPr/>
              <a:tblGrid>
                <a:gridCol w="1409612">
                  <a:extLst>
                    <a:ext uri="{9D8B030D-6E8A-4147-A177-3AD203B41FA5}">
                      <a16:colId xmlns:a16="http://schemas.microsoft.com/office/drawing/2014/main" val="20000"/>
                    </a:ext>
                  </a:extLst>
                </a:gridCol>
                <a:gridCol w="1074127">
                  <a:extLst>
                    <a:ext uri="{9D8B030D-6E8A-4147-A177-3AD203B41FA5}">
                      <a16:colId xmlns:a16="http://schemas.microsoft.com/office/drawing/2014/main" val="20001"/>
                    </a:ext>
                  </a:extLst>
                </a:gridCol>
                <a:gridCol w="1041010">
                  <a:extLst>
                    <a:ext uri="{9D8B030D-6E8A-4147-A177-3AD203B41FA5}">
                      <a16:colId xmlns:a16="http://schemas.microsoft.com/office/drawing/2014/main" val="20002"/>
                    </a:ext>
                  </a:extLst>
                </a:gridCol>
              </a:tblGrid>
              <a:tr h="41755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dirty="0">
                          <a:ln>
                            <a:noFill/>
                          </a:ln>
                          <a:solidFill>
                            <a:schemeClr val="accent2"/>
                          </a:solidFill>
                          <a:effectLst/>
                          <a:latin typeface="Palatino Linotype" pitchFamily="18" charset="0"/>
                        </a:rPr>
                        <a:t>Humidity</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Play=N</a:t>
                      </a:r>
                      <a:r>
                        <a:rPr kumimoji="0" lang="en-GB" sz="1800" b="0" i="1" u="none" strike="noStrike" cap="none" normalizeH="0" baseline="0">
                          <a:ln>
                            <a:noFill/>
                          </a:ln>
                          <a:solidFill>
                            <a:schemeClr val="tx1"/>
                          </a:solidFill>
                          <a:effectLst/>
                          <a:latin typeface="Palatino Linotype" pitchFamily="18" charset="0"/>
                        </a:rPr>
                        <a:t>o</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dirty="0">
                          <a:ln>
                            <a:noFill/>
                          </a:ln>
                          <a:solidFill>
                            <a:schemeClr val="tx1"/>
                          </a:solidFill>
                          <a:effectLst/>
                          <a:latin typeface="Palatino Linotype" pitchFamily="18" charset="0"/>
                        </a:rPr>
                        <a:t>High</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3/9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4/5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Normal</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1/5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41833" name="Group 137">
            <a:extLst>
              <a:ext uri="{FF2B5EF4-FFF2-40B4-BE49-F238E27FC236}">
                <a16:creationId xmlns:a16="http://schemas.microsoft.com/office/drawing/2014/main" id="{446D2856-B8BC-4501-96D4-2DF3F8684CB3}"/>
              </a:ext>
            </a:extLst>
          </p:cNvPr>
          <p:cNvGraphicFramePr>
            <a:graphicFrameLocks noGrp="1"/>
          </p:cNvGraphicFramePr>
          <p:nvPr/>
        </p:nvGraphicFramePr>
        <p:xfrm>
          <a:off x="6234225" y="4257634"/>
          <a:ext cx="3524750" cy="1248229"/>
        </p:xfrm>
        <a:graphic>
          <a:graphicData uri="http://schemas.openxmlformats.org/drawingml/2006/table">
            <a:tbl>
              <a:tblPr/>
              <a:tblGrid>
                <a:gridCol w="1231071">
                  <a:extLst>
                    <a:ext uri="{9D8B030D-6E8A-4147-A177-3AD203B41FA5}">
                      <a16:colId xmlns:a16="http://schemas.microsoft.com/office/drawing/2014/main" val="20000"/>
                    </a:ext>
                  </a:extLst>
                </a:gridCol>
                <a:gridCol w="1154759">
                  <a:extLst>
                    <a:ext uri="{9D8B030D-6E8A-4147-A177-3AD203B41FA5}">
                      <a16:colId xmlns:a16="http://schemas.microsoft.com/office/drawing/2014/main" val="20001"/>
                    </a:ext>
                  </a:extLst>
                </a:gridCol>
                <a:gridCol w="1138920">
                  <a:extLst>
                    <a:ext uri="{9D8B030D-6E8A-4147-A177-3AD203B41FA5}">
                      <a16:colId xmlns:a16="http://schemas.microsoft.com/office/drawing/2014/main" val="20002"/>
                    </a:ext>
                  </a:extLst>
                </a:gridCol>
              </a:tblGrid>
              <a:tr h="411797">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accent2"/>
                          </a:solidFill>
                          <a:effectLst/>
                          <a:latin typeface="Palatino Linotype" pitchFamily="18" charset="0"/>
                        </a:rPr>
                        <a:t>Wind</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Yes</a:t>
                      </a:r>
                      <a:endParaRPr kumimoji="0" lang="en-GB" sz="2200" b="0" i="0" u="none" strike="noStrike" cap="none" normalizeH="0" baseline="0">
                        <a:ln>
                          <a:noFill/>
                        </a:ln>
                        <a:solidFill>
                          <a:schemeClr val="tx1"/>
                        </a:solidFill>
                        <a:effectLst/>
                        <a:latin typeface="Palatino Linotype" pitchFamily="18" charset="0"/>
                      </a:endParaRP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800" b="0" i="0" u="none" strike="noStrike" cap="none" normalizeH="0" baseline="0">
                          <a:ln>
                            <a:noFill/>
                          </a:ln>
                          <a:solidFill>
                            <a:schemeClr val="tx1"/>
                          </a:solidFill>
                          <a:effectLst/>
                          <a:latin typeface="Palatino Linotype" pitchFamily="18" charset="0"/>
                        </a:rPr>
                        <a:t>Play=</a:t>
                      </a:r>
                      <a:r>
                        <a:rPr kumimoji="0" lang="en-GB" sz="1800" b="0" i="1" u="none" strike="noStrike" cap="none" normalizeH="0" baseline="0">
                          <a:ln>
                            <a:noFill/>
                          </a:ln>
                          <a:solidFill>
                            <a:schemeClr val="tx1"/>
                          </a:solidFill>
                          <a:effectLst/>
                          <a:latin typeface="Palatino Linotype" pitchFamily="18" charset="0"/>
                        </a:rPr>
                        <a:t>No</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Strong</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3/5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676">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1600" b="0" i="1" u="none" strike="noStrike" cap="none" normalizeH="0" baseline="0">
                          <a:ln>
                            <a:noFill/>
                          </a:ln>
                          <a:solidFill>
                            <a:schemeClr val="tx1"/>
                          </a:solidFill>
                          <a:effectLst/>
                          <a:latin typeface="Palatino Linotype" pitchFamily="18" charset="0"/>
                        </a:rPr>
                        <a:t>Weak</a:t>
                      </a:r>
                    </a:p>
                  </a:txBody>
                  <a:tcPr marL="82935" marR="82935" marT="41468" marB="4146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a:ln>
                            <a:noFill/>
                          </a:ln>
                          <a:solidFill>
                            <a:schemeClr val="tx1"/>
                          </a:solidFill>
                          <a:effectLst/>
                          <a:latin typeface="Palatino Linotype" pitchFamily="18" charset="0"/>
                        </a:rPr>
                        <a:t>6/9</a:t>
                      </a:r>
                    </a:p>
                  </a:txBody>
                  <a:tcPr marL="82935" marR="82935" marT="41468" marB="4146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1042988" rtl="0" eaLnBrk="1" fontAlgn="base" latinLnBrk="0" hangingPunct="1">
                        <a:lnSpc>
                          <a:spcPct val="100000"/>
                        </a:lnSpc>
                        <a:spcBef>
                          <a:spcPct val="20000"/>
                        </a:spcBef>
                        <a:spcAft>
                          <a:spcPct val="0"/>
                        </a:spcAft>
                        <a:buClrTx/>
                        <a:buSzTx/>
                        <a:buFontTx/>
                        <a:buNone/>
                        <a:tabLst/>
                      </a:pPr>
                      <a:r>
                        <a:rPr kumimoji="0" lang="en-GB" sz="2200" b="0" i="0" u="none" strike="noStrike" cap="none" normalizeH="0" baseline="0" dirty="0">
                          <a:ln>
                            <a:noFill/>
                          </a:ln>
                          <a:solidFill>
                            <a:schemeClr val="tx1"/>
                          </a:solidFill>
                          <a:effectLst/>
                          <a:latin typeface="Palatino Linotype" pitchFamily="18" charset="0"/>
                        </a:rPr>
                        <a:t>2/5</a:t>
                      </a:r>
                    </a:p>
                  </a:txBody>
                  <a:tcPr marL="82935" marR="82935" marT="41468" marB="4146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493" name="Text Box 119">
            <a:extLst>
              <a:ext uri="{FF2B5EF4-FFF2-40B4-BE49-F238E27FC236}">
                <a16:creationId xmlns:a16="http://schemas.microsoft.com/office/drawing/2014/main" id="{6FDCF22E-AEE4-4E73-B8C6-F5E2729A1137}"/>
              </a:ext>
            </a:extLst>
          </p:cNvPr>
          <p:cNvSpPr txBox="1">
            <a:spLocks noChangeArrowheads="1"/>
          </p:cNvSpPr>
          <p:nvPr/>
        </p:nvSpPr>
        <p:spPr bwMode="auto">
          <a:xfrm>
            <a:off x="3262378" y="5985453"/>
            <a:ext cx="2386679"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i="1">
                <a:latin typeface="Palatino Linotype" panose="02040502050505030304" pitchFamily="18" charset="0"/>
              </a:rPr>
              <a:t>P</a:t>
            </a:r>
            <a:r>
              <a:rPr lang="en-GB" altLang="en-US" sz="2177">
                <a:latin typeface="Palatino Linotype" panose="02040502050505030304" pitchFamily="18" charset="0"/>
              </a:rPr>
              <a:t>(Play</a:t>
            </a:r>
            <a:r>
              <a:rPr lang="en-GB" altLang="en-US" sz="2177" i="1">
                <a:latin typeface="Palatino Linotype" panose="02040502050505030304" pitchFamily="18" charset="0"/>
              </a:rPr>
              <a:t>=Yes) = </a:t>
            </a:r>
            <a:r>
              <a:rPr lang="en-GB" altLang="en-US" sz="2177">
                <a:latin typeface="Palatino Linotype" panose="02040502050505030304" pitchFamily="18" charset="0"/>
              </a:rPr>
              <a:t>9/14</a:t>
            </a:r>
          </a:p>
        </p:txBody>
      </p:sp>
      <p:sp>
        <p:nvSpPr>
          <p:cNvPr id="17494" name="Text Box 120">
            <a:extLst>
              <a:ext uri="{FF2B5EF4-FFF2-40B4-BE49-F238E27FC236}">
                <a16:creationId xmlns:a16="http://schemas.microsoft.com/office/drawing/2014/main" id="{E9646CEA-726F-48B5-9946-78E7B7E1EB65}"/>
              </a:ext>
            </a:extLst>
          </p:cNvPr>
          <p:cNvSpPr txBox="1">
            <a:spLocks noChangeArrowheads="1"/>
          </p:cNvSpPr>
          <p:nvPr/>
        </p:nvSpPr>
        <p:spPr bwMode="auto">
          <a:xfrm>
            <a:off x="6303338" y="5916340"/>
            <a:ext cx="2353529"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i="1">
                <a:latin typeface="Palatino Linotype" panose="02040502050505030304" pitchFamily="18" charset="0"/>
              </a:rPr>
              <a:t>P</a:t>
            </a:r>
            <a:r>
              <a:rPr lang="en-GB" altLang="en-US" sz="2177">
                <a:latin typeface="Palatino Linotype" panose="02040502050505030304" pitchFamily="18" charset="0"/>
              </a:rPr>
              <a:t>(Play</a:t>
            </a:r>
            <a:r>
              <a:rPr lang="en-GB" altLang="en-US" sz="2177" i="1">
                <a:latin typeface="Palatino Linotype" panose="02040502050505030304" pitchFamily="18" charset="0"/>
              </a:rPr>
              <a:t>=No) = </a:t>
            </a:r>
            <a:r>
              <a:rPr lang="en-GB" altLang="en-US" sz="2177">
                <a:latin typeface="Palatino Linotype" panose="02040502050505030304" pitchFamily="18" charset="0"/>
              </a:rPr>
              <a:t>5/14</a:t>
            </a:r>
          </a:p>
        </p:txBody>
      </p:sp>
      <p:sp>
        <p:nvSpPr>
          <p:cNvPr id="17495" name="Rectangle 12">
            <a:extLst>
              <a:ext uri="{FF2B5EF4-FFF2-40B4-BE49-F238E27FC236}">
                <a16:creationId xmlns:a16="http://schemas.microsoft.com/office/drawing/2014/main" id="{BDC7BD6B-57B3-42D2-93F4-A9AFF6F47A1C}"/>
              </a:ext>
            </a:extLst>
          </p:cNvPr>
          <p:cNvSpPr>
            <a:spLocks noChangeArrowheads="1"/>
          </p:cNvSpPr>
          <p:nvPr/>
        </p:nvSpPr>
        <p:spPr bwMode="auto">
          <a:xfrm>
            <a:off x="2156574" y="1147561"/>
            <a:ext cx="7602402"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Outlook|Play</a:t>
            </a:r>
            <a:r>
              <a:rPr lang="en-GB" altLang="en-US" sz="2177" dirty="0">
                <a:latin typeface="Palatino Linotype" panose="02040502050505030304" pitchFamily="18" charset="0"/>
              </a:rPr>
              <a:t>)		P(</a:t>
            </a:r>
            <a:r>
              <a:rPr lang="en-GB" altLang="en-US" sz="2177" dirty="0" err="1">
                <a:latin typeface="Palatino Linotype" panose="02040502050505030304" pitchFamily="18" charset="0"/>
              </a:rPr>
              <a:t>Temperature|Play</a:t>
            </a:r>
            <a:r>
              <a:rPr lang="en-GB" altLang="en-US" sz="2177" dirty="0">
                <a:latin typeface="Palatino Linotype" panose="02040502050505030304" pitchFamily="18" charset="0"/>
              </a:rPr>
              <a:t>)  </a:t>
            </a:r>
            <a:endParaRPr lang="en-US" altLang="en-US" sz="2177" dirty="0"/>
          </a:p>
        </p:txBody>
      </p:sp>
      <p:sp>
        <p:nvSpPr>
          <p:cNvPr id="17496" name="Rectangle 13">
            <a:extLst>
              <a:ext uri="{FF2B5EF4-FFF2-40B4-BE49-F238E27FC236}">
                <a16:creationId xmlns:a16="http://schemas.microsoft.com/office/drawing/2014/main" id="{DA3340AB-7648-4BBE-94BC-033402686BFA}"/>
              </a:ext>
            </a:extLst>
          </p:cNvPr>
          <p:cNvSpPr>
            <a:spLocks noChangeArrowheads="1"/>
          </p:cNvSpPr>
          <p:nvPr/>
        </p:nvSpPr>
        <p:spPr bwMode="auto">
          <a:xfrm>
            <a:off x="1968759" y="3704732"/>
            <a:ext cx="8770775"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GB" altLang="en-US" sz="2177" dirty="0">
                <a:latin typeface="Palatino Linotype" panose="02040502050505030304" pitchFamily="18" charset="0"/>
              </a:rPr>
              <a:t>P(</a:t>
            </a:r>
            <a:r>
              <a:rPr lang="en-GB" altLang="en-US" sz="2177" dirty="0" err="1">
                <a:latin typeface="Palatino Linotype" panose="02040502050505030304" pitchFamily="18" charset="0"/>
              </a:rPr>
              <a:t>Humidity|Play</a:t>
            </a:r>
            <a:r>
              <a:rPr lang="en-GB" altLang="en-US" sz="2177" dirty="0">
                <a:latin typeface="Palatino Linotype" panose="02040502050505030304" pitchFamily="18" charset="0"/>
              </a:rPr>
              <a:t>)			P(</a:t>
            </a:r>
            <a:r>
              <a:rPr lang="en-GB" altLang="en-US" sz="2177" dirty="0" err="1">
                <a:latin typeface="Palatino Linotype" panose="02040502050505030304" pitchFamily="18" charset="0"/>
              </a:rPr>
              <a:t>Wind|Play</a:t>
            </a:r>
            <a:r>
              <a:rPr lang="en-GB" altLang="en-US" sz="2177" dirty="0">
                <a:latin typeface="Palatino Linotype" panose="02040502050505030304" pitchFamily="18" charset="0"/>
              </a:rPr>
              <a:t>)  </a:t>
            </a:r>
            <a:endParaRPr lang="en-US" altLang="en-US" sz="2177" dirty="0"/>
          </a:p>
        </p:txBody>
      </p:sp>
    </p:spTree>
    <p:extLst>
      <p:ext uri="{BB962C8B-B14F-4D97-AF65-F5344CB8AC3E}">
        <p14:creationId xmlns:p14="http://schemas.microsoft.com/office/powerpoint/2010/main" val="288889382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a16="http://schemas.microsoft.com/office/drawing/2014/main" id="{D55A290D-0447-40BD-AE48-365D479F6E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5990" eaLnBrk="0" hangingPunct="0">
              <a:defRPr sz="4535">
                <a:solidFill>
                  <a:schemeClr val="tx1"/>
                </a:solidFill>
                <a:latin typeface="Times New Roman" panose="02020603050405020304" pitchFamily="18" charset="0"/>
              </a:defRPr>
            </a:lvl1pPr>
            <a:lvl2pPr marL="673856" indent="-259175" defTabSz="945990" eaLnBrk="0" hangingPunct="0">
              <a:defRPr sz="4535">
                <a:solidFill>
                  <a:schemeClr val="tx1"/>
                </a:solidFill>
                <a:latin typeface="Times New Roman" panose="02020603050405020304" pitchFamily="18" charset="0"/>
              </a:defRPr>
            </a:lvl2pPr>
            <a:lvl3pPr marL="1036701" indent="-207340" defTabSz="945990" eaLnBrk="0" hangingPunct="0">
              <a:defRPr sz="4535">
                <a:solidFill>
                  <a:schemeClr val="tx1"/>
                </a:solidFill>
                <a:latin typeface="Times New Roman" panose="02020603050405020304" pitchFamily="18" charset="0"/>
              </a:defRPr>
            </a:lvl3pPr>
            <a:lvl4pPr marL="1451381" indent="-207340" defTabSz="945990" eaLnBrk="0" hangingPunct="0">
              <a:defRPr sz="4535">
                <a:solidFill>
                  <a:schemeClr val="tx1"/>
                </a:solidFill>
                <a:latin typeface="Times New Roman" panose="02020603050405020304" pitchFamily="18" charset="0"/>
              </a:defRPr>
            </a:lvl4pPr>
            <a:lvl5pPr marL="1866062" indent="-207340" defTabSz="945990" eaLnBrk="0" hangingPunct="0">
              <a:defRPr sz="4535">
                <a:solidFill>
                  <a:schemeClr val="tx1"/>
                </a:solidFill>
                <a:latin typeface="Times New Roman" panose="02020603050405020304" pitchFamily="18" charset="0"/>
              </a:defRPr>
            </a:lvl5pPr>
            <a:lvl6pPr marL="2280742" indent="-207340" defTabSz="945990" eaLnBrk="0" fontAlgn="base" hangingPunct="0">
              <a:spcBef>
                <a:spcPct val="0"/>
              </a:spcBef>
              <a:spcAft>
                <a:spcPct val="0"/>
              </a:spcAft>
              <a:defRPr sz="4535">
                <a:solidFill>
                  <a:schemeClr val="tx1"/>
                </a:solidFill>
                <a:latin typeface="Times New Roman" panose="02020603050405020304" pitchFamily="18" charset="0"/>
              </a:defRPr>
            </a:lvl6pPr>
            <a:lvl7pPr marL="2695423" indent="-207340" defTabSz="945990" eaLnBrk="0" fontAlgn="base" hangingPunct="0">
              <a:spcBef>
                <a:spcPct val="0"/>
              </a:spcBef>
              <a:spcAft>
                <a:spcPct val="0"/>
              </a:spcAft>
              <a:defRPr sz="4535">
                <a:solidFill>
                  <a:schemeClr val="tx1"/>
                </a:solidFill>
                <a:latin typeface="Times New Roman" panose="02020603050405020304" pitchFamily="18" charset="0"/>
              </a:defRPr>
            </a:lvl7pPr>
            <a:lvl8pPr marL="3110103" indent="-207340" defTabSz="945990" eaLnBrk="0" fontAlgn="base" hangingPunct="0">
              <a:spcBef>
                <a:spcPct val="0"/>
              </a:spcBef>
              <a:spcAft>
                <a:spcPct val="0"/>
              </a:spcAft>
              <a:defRPr sz="4535">
                <a:solidFill>
                  <a:schemeClr val="tx1"/>
                </a:solidFill>
                <a:latin typeface="Times New Roman" panose="02020603050405020304" pitchFamily="18" charset="0"/>
              </a:defRPr>
            </a:lvl8pPr>
            <a:lvl9pPr marL="3524783" indent="-207340" defTabSz="945990" eaLnBrk="0" fontAlgn="base" hangingPunct="0">
              <a:spcBef>
                <a:spcPct val="0"/>
              </a:spcBef>
              <a:spcAft>
                <a:spcPct val="0"/>
              </a:spcAft>
              <a:defRPr sz="4535">
                <a:solidFill>
                  <a:schemeClr val="tx1"/>
                </a:solidFill>
                <a:latin typeface="Times New Roman" panose="02020603050405020304" pitchFamily="18" charset="0"/>
              </a:defRPr>
            </a:lvl9pPr>
          </a:lstStyle>
          <a:p>
            <a:pPr eaLnBrk="1" hangingPunct="1"/>
            <a:fld id="{53838223-1F9A-465E-9DCF-4605CBEBF3A2}" type="slidenum">
              <a:rPr lang="en-GB" altLang="en-US" sz="1451">
                <a:latin typeface="Arial" panose="020B0604020202020204" pitchFamily="34" charset="0"/>
              </a:rPr>
              <a:pPr eaLnBrk="1" hangingPunct="1"/>
              <a:t>56</a:t>
            </a:fld>
            <a:endParaRPr lang="en-GB" altLang="en-US" sz="1451">
              <a:latin typeface="Arial" panose="020B0604020202020204" pitchFamily="34" charset="0"/>
            </a:endParaRPr>
          </a:p>
        </p:txBody>
      </p:sp>
      <p:sp>
        <p:nvSpPr>
          <p:cNvPr id="18435" name="Rectangle 2">
            <a:extLst>
              <a:ext uri="{FF2B5EF4-FFF2-40B4-BE49-F238E27FC236}">
                <a16:creationId xmlns:a16="http://schemas.microsoft.com/office/drawing/2014/main" id="{F1F1FAF6-7EF4-4655-9D8F-0A54599E3B92}"/>
              </a:ext>
            </a:extLst>
          </p:cNvPr>
          <p:cNvSpPr>
            <a:spLocks noGrp="1" noChangeArrowheads="1"/>
          </p:cNvSpPr>
          <p:nvPr>
            <p:ph type="title"/>
          </p:nvPr>
        </p:nvSpPr>
        <p:spPr>
          <a:xfrm>
            <a:off x="1672785" y="43196"/>
            <a:ext cx="9272626" cy="1143240"/>
          </a:xfrm>
        </p:spPr>
        <p:txBody>
          <a:bodyPr/>
          <a:lstStyle/>
          <a:p>
            <a:pPr eaLnBrk="1" hangingPunct="1"/>
            <a:r>
              <a:rPr lang="en-US" altLang="en-US" b="0"/>
              <a:t>Example	</a:t>
            </a:r>
          </a:p>
        </p:txBody>
      </p:sp>
      <p:sp>
        <p:nvSpPr>
          <p:cNvPr id="18436" name="Rectangle 3">
            <a:extLst>
              <a:ext uri="{FF2B5EF4-FFF2-40B4-BE49-F238E27FC236}">
                <a16:creationId xmlns:a16="http://schemas.microsoft.com/office/drawing/2014/main" id="{829D9A0A-9604-431F-B2E3-623554EB77CE}"/>
              </a:ext>
            </a:extLst>
          </p:cNvPr>
          <p:cNvSpPr>
            <a:spLocks noGrp="1" noChangeArrowheads="1"/>
          </p:cNvSpPr>
          <p:nvPr>
            <p:ph type="body" idx="1"/>
          </p:nvPr>
        </p:nvSpPr>
        <p:spPr>
          <a:xfrm>
            <a:off x="1603672" y="1218112"/>
            <a:ext cx="9063849" cy="5114343"/>
          </a:xfrm>
        </p:spPr>
        <p:txBody>
          <a:bodyPr/>
          <a:lstStyle/>
          <a:p>
            <a:pPr marL="483794" indent="-483794">
              <a:lnSpc>
                <a:spcPct val="110000"/>
              </a:lnSpc>
            </a:pPr>
            <a:endParaRPr lang="en-US" altLang="en-US" b="1" dirty="0"/>
          </a:p>
          <a:p>
            <a:pPr marL="483794" indent="-483794">
              <a:lnSpc>
                <a:spcPct val="110000"/>
              </a:lnSpc>
              <a:buNone/>
            </a:pPr>
            <a:r>
              <a:rPr lang="en-US" altLang="en-US" sz="2902" b="1" dirty="0"/>
              <a:t>     </a:t>
            </a:r>
          </a:p>
        </p:txBody>
      </p:sp>
      <p:sp>
        <p:nvSpPr>
          <p:cNvPr id="18437" name="Rectangle 4">
            <a:extLst>
              <a:ext uri="{FF2B5EF4-FFF2-40B4-BE49-F238E27FC236}">
                <a16:creationId xmlns:a16="http://schemas.microsoft.com/office/drawing/2014/main" id="{2AA362CE-7233-4A19-91DD-AF30F4E84FBD}"/>
              </a:ext>
            </a:extLst>
          </p:cNvPr>
          <p:cNvSpPr>
            <a:spLocks noChangeArrowheads="1"/>
          </p:cNvSpPr>
          <p:nvPr/>
        </p:nvSpPr>
        <p:spPr bwMode="auto">
          <a:xfrm>
            <a:off x="1603672" y="1079887"/>
            <a:ext cx="9191995" cy="525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lvl1pPr marL="533400" indent="-533400" defTabSz="1042988" eaLnBrk="0" hangingPunct="0">
              <a:defRPr sz="5000">
                <a:solidFill>
                  <a:schemeClr val="tx1"/>
                </a:solidFill>
                <a:latin typeface="Times New Roman" panose="02020603050405020304" pitchFamily="18" charset="0"/>
              </a:defRPr>
            </a:lvl1pPr>
            <a:lvl2pPr marL="979488" indent="-45720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20000"/>
              </a:lnSpc>
              <a:spcBef>
                <a:spcPct val="20000"/>
              </a:spcBef>
              <a:buFontTx/>
              <a:buChar char="•"/>
            </a:pPr>
            <a:r>
              <a:rPr lang="en-US" altLang="en-US" sz="2540">
                <a:latin typeface="Tahoma" panose="020B0604030504040204" pitchFamily="34" charset="0"/>
              </a:rPr>
              <a:t>Test Phase</a:t>
            </a:r>
          </a:p>
          <a:p>
            <a:pPr lvl="1" eaLnBrk="1" hangingPunct="1">
              <a:lnSpc>
                <a:spcPct val="90000"/>
              </a:lnSpc>
              <a:spcBef>
                <a:spcPct val="20000"/>
              </a:spcBef>
              <a:buFontTx/>
              <a:buChar char="–"/>
            </a:pPr>
            <a:r>
              <a:rPr lang="en-US" altLang="en-US" sz="2177">
                <a:latin typeface="Tahoma" panose="020B0604030504040204" pitchFamily="34" charset="0"/>
              </a:rPr>
              <a:t>Given a new instance, </a:t>
            </a:r>
          </a:p>
          <a:p>
            <a:pPr lvl="1" eaLnBrk="1" hangingPunct="1">
              <a:lnSpc>
                <a:spcPct val="90000"/>
              </a:lnSpc>
              <a:spcBef>
                <a:spcPct val="20000"/>
              </a:spcBef>
            </a:pPr>
            <a:r>
              <a:rPr lang="en-US" altLang="en-US" sz="2177" b="1">
                <a:latin typeface="Palatino Linotype" panose="02040502050505030304" pitchFamily="18" charset="0"/>
              </a:rPr>
              <a:t>      </a:t>
            </a:r>
            <a:r>
              <a:rPr lang="en-US" altLang="en-US" sz="2177" b="1">
                <a:solidFill>
                  <a:schemeClr val="accent2"/>
                </a:solidFill>
                <a:latin typeface="Palatino Linotype" panose="02040502050505030304" pitchFamily="18" charset="0"/>
              </a:rPr>
              <a:t>x</a:t>
            </a:r>
            <a:r>
              <a:rPr lang="en-US" altLang="en-US" sz="1814">
                <a:solidFill>
                  <a:schemeClr val="accent2"/>
                </a:solidFill>
                <a:latin typeface="Palatino Linotype" panose="02040502050505030304" pitchFamily="18" charset="0"/>
              </a:rPr>
              <a:t>’=(Outlook=</a:t>
            </a:r>
            <a:r>
              <a:rPr lang="en-US" altLang="en-US" sz="1814" i="1">
                <a:solidFill>
                  <a:schemeClr val="accent2"/>
                </a:solidFill>
                <a:latin typeface="Palatino Linotype" panose="02040502050505030304" pitchFamily="18" charset="0"/>
              </a:rPr>
              <a:t>Sunny, </a:t>
            </a:r>
            <a:r>
              <a:rPr lang="en-US" altLang="en-US" sz="1814">
                <a:solidFill>
                  <a:schemeClr val="accent2"/>
                </a:solidFill>
                <a:latin typeface="Palatino Linotype" panose="02040502050505030304" pitchFamily="18" charset="0"/>
              </a:rPr>
              <a:t>Temperature=</a:t>
            </a:r>
            <a:r>
              <a:rPr lang="en-US" altLang="en-US" sz="1814" i="1">
                <a:solidFill>
                  <a:schemeClr val="accent2"/>
                </a:solidFill>
                <a:latin typeface="Palatino Linotype" panose="02040502050505030304" pitchFamily="18" charset="0"/>
              </a:rPr>
              <a:t>Cool, </a:t>
            </a:r>
            <a:r>
              <a:rPr lang="en-US" altLang="en-US" sz="1814">
                <a:solidFill>
                  <a:schemeClr val="accent2"/>
                </a:solidFill>
                <a:latin typeface="Palatino Linotype" panose="02040502050505030304" pitchFamily="18" charset="0"/>
              </a:rPr>
              <a:t>Humidity</a:t>
            </a:r>
            <a:r>
              <a:rPr lang="en-US" altLang="en-US" sz="1814" i="1">
                <a:solidFill>
                  <a:schemeClr val="accent2"/>
                </a:solidFill>
                <a:latin typeface="Palatino Linotype" panose="02040502050505030304" pitchFamily="18" charset="0"/>
              </a:rPr>
              <a:t>=High, </a:t>
            </a:r>
            <a:r>
              <a:rPr lang="en-US" altLang="en-US" sz="1814">
                <a:solidFill>
                  <a:schemeClr val="accent2"/>
                </a:solidFill>
                <a:latin typeface="Palatino Linotype" panose="02040502050505030304" pitchFamily="18" charset="0"/>
              </a:rPr>
              <a:t>Wind=</a:t>
            </a:r>
            <a:r>
              <a:rPr lang="en-US" altLang="en-US" sz="1814" i="1">
                <a:solidFill>
                  <a:schemeClr val="accent2"/>
                </a:solidFill>
                <a:latin typeface="Palatino Linotype" panose="02040502050505030304" pitchFamily="18" charset="0"/>
              </a:rPr>
              <a:t>Strong</a:t>
            </a:r>
            <a:r>
              <a:rPr lang="en-US" altLang="en-US" sz="1814">
                <a:solidFill>
                  <a:schemeClr val="accent2"/>
                </a:solidFill>
                <a:latin typeface="Palatino Linotype" panose="02040502050505030304" pitchFamily="18" charset="0"/>
              </a:rPr>
              <a:t>)</a:t>
            </a:r>
          </a:p>
          <a:p>
            <a:pPr lvl="1" eaLnBrk="1" hangingPunct="1">
              <a:lnSpc>
                <a:spcPct val="90000"/>
              </a:lnSpc>
              <a:spcBef>
                <a:spcPct val="20000"/>
              </a:spcBef>
              <a:buFontTx/>
              <a:buChar char="–"/>
            </a:pPr>
            <a:r>
              <a:rPr lang="en-US" altLang="en-US" sz="2177">
                <a:solidFill>
                  <a:schemeClr val="tx2"/>
                </a:solidFill>
                <a:latin typeface="Tahoma" panose="020B0604030504040204" pitchFamily="34" charset="0"/>
              </a:rPr>
              <a:t>Look up tables</a:t>
            </a:r>
          </a:p>
          <a:p>
            <a:pPr lvl="1" eaLnBrk="1" hangingPunct="1">
              <a:lnSpc>
                <a:spcPct val="90000"/>
              </a:lnSpc>
              <a:spcBef>
                <a:spcPct val="20000"/>
              </a:spcBef>
              <a:buFontTx/>
              <a:buChar char="–"/>
            </a:pPr>
            <a:endParaRPr lang="en-US" altLang="en-US" sz="2177">
              <a:solidFill>
                <a:schemeClr val="tx2"/>
              </a:solidFill>
              <a:latin typeface="Tahoma" panose="020B0604030504040204" pitchFamily="34" charset="0"/>
            </a:endParaRPr>
          </a:p>
          <a:p>
            <a:pPr lvl="1" eaLnBrk="1" hangingPunct="1">
              <a:lnSpc>
                <a:spcPct val="90000"/>
              </a:lnSpc>
              <a:spcBef>
                <a:spcPct val="20000"/>
              </a:spcBef>
              <a:buFontTx/>
              <a:buChar char="–"/>
            </a:pPr>
            <a:endParaRPr lang="en-US" altLang="en-US" sz="2177">
              <a:solidFill>
                <a:schemeClr val="tx2"/>
              </a:solidFill>
              <a:latin typeface="Tahoma" panose="020B0604030504040204" pitchFamily="34" charset="0"/>
            </a:endParaRPr>
          </a:p>
          <a:p>
            <a:pPr lvl="1" eaLnBrk="1" hangingPunct="1">
              <a:lnSpc>
                <a:spcPct val="90000"/>
              </a:lnSpc>
              <a:spcBef>
                <a:spcPct val="20000"/>
              </a:spcBef>
              <a:buFontTx/>
              <a:buChar char="–"/>
            </a:pPr>
            <a:endParaRPr lang="en-US" altLang="en-US" sz="2177">
              <a:solidFill>
                <a:schemeClr val="tx2"/>
              </a:solidFill>
              <a:latin typeface="Tahoma" panose="020B0604030504040204" pitchFamily="34" charset="0"/>
            </a:endParaRPr>
          </a:p>
          <a:p>
            <a:pPr lvl="1" eaLnBrk="1" hangingPunct="1">
              <a:lnSpc>
                <a:spcPct val="90000"/>
              </a:lnSpc>
              <a:spcBef>
                <a:spcPct val="20000"/>
              </a:spcBef>
              <a:buFontTx/>
              <a:buChar char="–"/>
            </a:pPr>
            <a:endParaRPr lang="en-US" altLang="en-US" sz="2177">
              <a:solidFill>
                <a:schemeClr val="tx2"/>
              </a:solidFill>
              <a:latin typeface="Tahoma" panose="020B0604030504040204" pitchFamily="34" charset="0"/>
            </a:endParaRPr>
          </a:p>
          <a:p>
            <a:pPr lvl="1" eaLnBrk="1" hangingPunct="1">
              <a:lnSpc>
                <a:spcPct val="90000"/>
              </a:lnSpc>
              <a:spcBef>
                <a:spcPct val="20000"/>
              </a:spcBef>
              <a:buFontTx/>
              <a:buChar char="–"/>
            </a:pPr>
            <a:endParaRPr lang="en-US" altLang="en-US" sz="2177">
              <a:solidFill>
                <a:schemeClr val="tx2"/>
              </a:solidFill>
              <a:latin typeface="Tahoma" panose="020B0604030504040204" pitchFamily="34" charset="0"/>
            </a:endParaRPr>
          </a:p>
          <a:p>
            <a:pPr lvl="1" eaLnBrk="1" hangingPunct="1">
              <a:lnSpc>
                <a:spcPct val="90000"/>
              </a:lnSpc>
              <a:spcBef>
                <a:spcPct val="20000"/>
              </a:spcBef>
              <a:buFontTx/>
              <a:buChar char="–"/>
            </a:pPr>
            <a:r>
              <a:rPr lang="en-US" altLang="en-US" sz="2177">
                <a:solidFill>
                  <a:schemeClr val="tx2"/>
                </a:solidFill>
                <a:latin typeface="Tahoma" panose="020B0604030504040204" pitchFamily="34" charset="0"/>
              </a:rPr>
              <a:t>MAP rule</a:t>
            </a:r>
          </a:p>
        </p:txBody>
      </p:sp>
      <p:sp>
        <p:nvSpPr>
          <p:cNvPr id="18438" name="Text Box 91">
            <a:extLst>
              <a:ext uri="{FF2B5EF4-FFF2-40B4-BE49-F238E27FC236}">
                <a16:creationId xmlns:a16="http://schemas.microsoft.com/office/drawing/2014/main" id="{3A002145-966A-4255-BBBD-FADFF186867F}"/>
              </a:ext>
            </a:extLst>
          </p:cNvPr>
          <p:cNvSpPr txBox="1">
            <a:spLocks noChangeArrowheads="1"/>
          </p:cNvSpPr>
          <p:nvPr/>
        </p:nvSpPr>
        <p:spPr bwMode="auto">
          <a:xfrm>
            <a:off x="6096000" y="2624845"/>
            <a:ext cx="3597075" cy="169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30000"/>
              </a:lnSpc>
            </a:pPr>
            <a:r>
              <a:rPr lang="en-GB" altLang="en-US" sz="1633">
                <a:latin typeface="Palatino Linotype" panose="02040502050505030304" pitchFamily="18" charset="0"/>
              </a:rPr>
              <a:t>P(Outlook=S</a:t>
            </a:r>
            <a:r>
              <a:rPr lang="en-GB" altLang="en-US" sz="1633" i="1">
                <a:latin typeface="Palatino Linotype" panose="02040502050505030304" pitchFamily="18" charset="0"/>
              </a:rPr>
              <a:t>unny</a:t>
            </a:r>
            <a:r>
              <a:rPr lang="en-GB" altLang="en-US" sz="1633">
                <a:latin typeface="Palatino Linotype" panose="02040502050505030304" pitchFamily="18" charset="0"/>
              </a:rPr>
              <a:t>|Play=</a:t>
            </a:r>
            <a:r>
              <a:rPr lang="en-GB" altLang="en-US" sz="1633" i="1">
                <a:latin typeface="Palatino Linotype" panose="02040502050505030304" pitchFamily="18" charset="0"/>
              </a:rPr>
              <a:t>No</a:t>
            </a:r>
            <a:r>
              <a:rPr lang="en-GB" altLang="en-US" sz="1633">
                <a:latin typeface="Palatino Linotype" panose="02040502050505030304" pitchFamily="18" charset="0"/>
              </a:rPr>
              <a:t>) = 3/5</a:t>
            </a:r>
          </a:p>
          <a:p>
            <a:pPr eaLnBrk="1" hangingPunct="1">
              <a:lnSpc>
                <a:spcPct val="130000"/>
              </a:lnSpc>
            </a:pPr>
            <a:r>
              <a:rPr lang="en-GB" altLang="en-US" sz="1633">
                <a:latin typeface="Palatino Linotype" panose="02040502050505030304" pitchFamily="18" charset="0"/>
              </a:rPr>
              <a:t>P(Temperature=</a:t>
            </a:r>
            <a:r>
              <a:rPr lang="en-GB" altLang="en-US" sz="1633" i="1">
                <a:latin typeface="Palatino Linotype" panose="02040502050505030304" pitchFamily="18" charset="0"/>
              </a:rPr>
              <a:t>Cool</a:t>
            </a:r>
            <a:r>
              <a:rPr lang="en-GB" altLang="en-US" sz="1633">
                <a:latin typeface="Palatino Linotype" panose="02040502050505030304" pitchFamily="18" charset="0"/>
              </a:rPr>
              <a:t>|Play=</a:t>
            </a:r>
            <a:r>
              <a:rPr lang="en-GB" altLang="en-US" sz="1633" i="1">
                <a:latin typeface="Palatino Linotype" panose="02040502050505030304" pitchFamily="18" charset="0"/>
              </a:rPr>
              <a:t>=No</a:t>
            </a:r>
            <a:r>
              <a:rPr lang="en-GB" altLang="en-US" sz="1633">
                <a:latin typeface="Palatino Linotype" panose="02040502050505030304" pitchFamily="18" charset="0"/>
              </a:rPr>
              <a:t>) = 1/5</a:t>
            </a:r>
          </a:p>
          <a:p>
            <a:pPr eaLnBrk="1" hangingPunct="1">
              <a:lnSpc>
                <a:spcPct val="130000"/>
              </a:lnSpc>
            </a:pPr>
            <a:r>
              <a:rPr lang="en-GB" altLang="en-US" sz="1633">
                <a:latin typeface="Palatino Linotype" panose="02040502050505030304" pitchFamily="18" charset="0"/>
              </a:rPr>
              <a:t>P(Huminity=</a:t>
            </a:r>
            <a:r>
              <a:rPr lang="en-GB" altLang="en-US" sz="1633" i="1">
                <a:latin typeface="Palatino Linotype" panose="02040502050505030304" pitchFamily="18" charset="0"/>
              </a:rPr>
              <a:t>High</a:t>
            </a:r>
            <a:r>
              <a:rPr lang="en-GB" altLang="en-US" sz="1633">
                <a:latin typeface="Palatino Linotype" panose="02040502050505030304" pitchFamily="18" charset="0"/>
              </a:rPr>
              <a:t>|Play=</a:t>
            </a:r>
            <a:r>
              <a:rPr lang="en-GB" altLang="en-US" sz="1633" i="1">
                <a:latin typeface="Palatino Linotype" panose="02040502050505030304" pitchFamily="18" charset="0"/>
              </a:rPr>
              <a:t>No</a:t>
            </a:r>
            <a:r>
              <a:rPr lang="en-GB" altLang="en-US" sz="1633">
                <a:latin typeface="Palatino Linotype" panose="02040502050505030304" pitchFamily="18" charset="0"/>
              </a:rPr>
              <a:t>) = 4/5</a:t>
            </a:r>
          </a:p>
          <a:p>
            <a:pPr eaLnBrk="1" hangingPunct="1">
              <a:lnSpc>
                <a:spcPct val="130000"/>
              </a:lnSpc>
            </a:pPr>
            <a:r>
              <a:rPr lang="en-GB" altLang="en-US" sz="1633">
                <a:latin typeface="Palatino Linotype" panose="02040502050505030304" pitchFamily="18" charset="0"/>
              </a:rPr>
              <a:t>P(Wind=</a:t>
            </a:r>
            <a:r>
              <a:rPr lang="en-GB" altLang="en-US" sz="1633" i="1">
                <a:latin typeface="Palatino Linotype" panose="02040502050505030304" pitchFamily="18" charset="0"/>
              </a:rPr>
              <a:t>Strong</a:t>
            </a:r>
            <a:r>
              <a:rPr lang="en-GB" altLang="en-US" sz="1633">
                <a:latin typeface="Palatino Linotype" panose="02040502050505030304" pitchFamily="18" charset="0"/>
              </a:rPr>
              <a:t>|Play=</a:t>
            </a:r>
            <a:r>
              <a:rPr lang="en-GB" altLang="en-US" sz="1633" i="1">
                <a:latin typeface="Palatino Linotype" panose="02040502050505030304" pitchFamily="18" charset="0"/>
              </a:rPr>
              <a:t>No</a:t>
            </a:r>
            <a:r>
              <a:rPr lang="en-GB" altLang="en-US" sz="1633">
                <a:latin typeface="Palatino Linotype" panose="02040502050505030304" pitchFamily="18" charset="0"/>
              </a:rPr>
              <a:t>) = 3/5</a:t>
            </a:r>
          </a:p>
          <a:p>
            <a:pPr eaLnBrk="1" hangingPunct="1">
              <a:lnSpc>
                <a:spcPct val="130000"/>
              </a:lnSpc>
            </a:pPr>
            <a:r>
              <a:rPr lang="en-GB" altLang="en-US" sz="1633">
                <a:latin typeface="Palatino Linotype" panose="02040502050505030304" pitchFamily="18" charset="0"/>
              </a:rPr>
              <a:t>P(Play=</a:t>
            </a:r>
            <a:r>
              <a:rPr lang="en-GB" altLang="en-US" sz="1633" i="1">
                <a:latin typeface="Palatino Linotype" panose="02040502050505030304" pitchFamily="18" charset="0"/>
              </a:rPr>
              <a:t>No</a:t>
            </a:r>
            <a:r>
              <a:rPr lang="en-GB" altLang="en-US" sz="1633">
                <a:latin typeface="Palatino Linotype" panose="02040502050505030304" pitchFamily="18" charset="0"/>
              </a:rPr>
              <a:t>) = 5/14</a:t>
            </a:r>
          </a:p>
        </p:txBody>
      </p:sp>
      <p:sp>
        <p:nvSpPr>
          <p:cNvPr id="18439" name="Text Box 93">
            <a:extLst>
              <a:ext uri="{FF2B5EF4-FFF2-40B4-BE49-F238E27FC236}">
                <a16:creationId xmlns:a16="http://schemas.microsoft.com/office/drawing/2014/main" id="{55A8F345-A1E4-425E-A294-36C75C385504}"/>
              </a:ext>
            </a:extLst>
          </p:cNvPr>
          <p:cNvSpPr txBox="1">
            <a:spLocks noChangeArrowheads="1"/>
          </p:cNvSpPr>
          <p:nvPr/>
        </p:nvSpPr>
        <p:spPr bwMode="auto">
          <a:xfrm>
            <a:off x="2502138" y="2669480"/>
            <a:ext cx="3516155" cy="1699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30000"/>
              </a:lnSpc>
            </a:pPr>
            <a:r>
              <a:rPr lang="en-GB" altLang="en-US" sz="1633" dirty="0">
                <a:latin typeface="Palatino Linotype" panose="02040502050505030304" pitchFamily="18" charset="0"/>
              </a:rPr>
              <a:t>P(Outlook=</a:t>
            </a:r>
            <a:r>
              <a:rPr lang="en-GB" altLang="en-US" sz="1633" i="1" dirty="0" err="1">
                <a:latin typeface="Palatino Linotype" panose="02040502050505030304" pitchFamily="18" charset="0"/>
              </a:rPr>
              <a:t>Sunny</a:t>
            </a:r>
            <a:r>
              <a:rPr lang="en-GB" altLang="en-US" sz="1633" dirty="0" err="1">
                <a:latin typeface="Palatino Linotype" panose="02040502050505030304" pitchFamily="18" charset="0"/>
              </a:rPr>
              <a:t>|Play</a:t>
            </a:r>
            <a:r>
              <a:rPr lang="en-GB" altLang="en-US" sz="1633" dirty="0">
                <a:latin typeface="Palatino Linotype" panose="02040502050505030304" pitchFamily="18" charset="0"/>
              </a:rPr>
              <a:t>=</a:t>
            </a:r>
            <a:r>
              <a:rPr lang="en-GB" altLang="en-US" sz="1633" i="1" dirty="0">
                <a:latin typeface="Palatino Linotype" panose="02040502050505030304" pitchFamily="18" charset="0"/>
              </a:rPr>
              <a:t>Yes</a:t>
            </a:r>
            <a:r>
              <a:rPr lang="en-GB" altLang="en-US" sz="1633" dirty="0">
                <a:latin typeface="Palatino Linotype" panose="02040502050505030304" pitchFamily="18" charset="0"/>
              </a:rPr>
              <a:t>) = 2/9</a:t>
            </a:r>
          </a:p>
          <a:p>
            <a:pPr eaLnBrk="1" hangingPunct="1">
              <a:lnSpc>
                <a:spcPct val="130000"/>
              </a:lnSpc>
            </a:pPr>
            <a:r>
              <a:rPr lang="en-GB" altLang="en-US" sz="1633" dirty="0">
                <a:latin typeface="Palatino Linotype" panose="02040502050505030304" pitchFamily="18" charset="0"/>
              </a:rPr>
              <a:t>P(Temperature=</a:t>
            </a:r>
            <a:r>
              <a:rPr lang="en-GB" altLang="en-US" sz="1633" i="1" dirty="0" err="1">
                <a:latin typeface="Palatino Linotype" panose="02040502050505030304" pitchFamily="18" charset="0"/>
              </a:rPr>
              <a:t>Cool</a:t>
            </a:r>
            <a:r>
              <a:rPr lang="en-GB" altLang="en-US" sz="1633" dirty="0" err="1">
                <a:latin typeface="Palatino Linotype" panose="02040502050505030304" pitchFamily="18" charset="0"/>
              </a:rPr>
              <a:t>|Play</a:t>
            </a:r>
            <a:r>
              <a:rPr lang="en-GB" altLang="en-US" sz="1633" dirty="0">
                <a:latin typeface="Palatino Linotype" panose="02040502050505030304" pitchFamily="18" charset="0"/>
              </a:rPr>
              <a:t>=</a:t>
            </a:r>
            <a:r>
              <a:rPr lang="en-GB" altLang="en-US" sz="1633" i="1" dirty="0">
                <a:latin typeface="Palatino Linotype" panose="02040502050505030304" pitchFamily="18" charset="0"/>
              </a:rPr>
              <a:t>Yes</a:t>
            </a:r>
            <a:r>
              <a:rPr lang="en-GB" altLang="en-US" sz="1633" dirty="0">
                <a:latin typeface="Palatino Linotype" panose="02040502050505030304" pitchFamily="18" charset="0"/>
              </a:rPr>
              <a:t>) = 3/9</a:t>
            </a:r>
          </a:p>
          <a:p>
            <a:pPr eaLnBrk="1" hangingPunct="1">
              <a:lnSpc>
                <a:spcPct val="130000"/>
              </a:lnSpc>
            </a:pPr>
            <a:r>
              <a:rPr lang="en-GB" altLang="en-US" sz="1633" dirty="0">
                <a:latin typeface="Palatino Linotype" panose="02040502050505030304" pitchFamily="18" charset="0"/>
              </a:rPr>
              <a:t>P(</a:t>
            </a:r>
            <a:r>
              <a:rPr lang="en-GB" altLang="en-US" sz="1633" dirty="0" err="1">
                <a:latin typeface="Palatino Linotype" panose="02040502050505030304" pitchFamily="18" charset="0"/>
              </a:rPr>
              <a:t>Huminity</a:t>
            </a:r>
            <a:r>
              <a:rPr lang="en-GB" altLang="en-US" sz="1633" dirty="0">
                <a:latin typeface="Palatino Linotype" panose="02040502050505030304" pitchFamily="18" charset="0"/>
              </a:rPr>
              <a:t>=</a:t>
            </a:r>
            <a:r>
              <a:rPr lang="en-GB" altLang="en-US" sz="1633" i="1" dirty="0" err="1">
                <a:latin typeface="Palatino Linotype" panose="02040502050505030304" pitchFamily="18" charset="0"/>
              </a:rPr>
              <a:t>High</a:t>
            </a:r>
            <a:r>
              <a:rPr lang="en-GB" altLang="en-US" sz="1633" dirty="0" err="1">
                <a:latin typeface="Palatino Linotype" panose="02040502050505030304" pitchFamily="18" charset="0"/>
              </a:rPr>
              <a:t>|Play</a:t>
            </a:r>
            <a:r>
              <a:rPr lang="en-GB" altLang="en-US" sz="1633" dirty="0">
                <a:latin typeface="Palatino Linotype" panose="02040502050505030304" pitchFamily="18" charset="0"/>
              </a:rPr>
              <a:t>=</a:t>
            </a:r>
            <a:r>
              <a:rPr lang="en-GB" altLang="en-US" sz="1633" i="1" dirty="0">
                <a:latin typeface="Palatino Linotype" panose="02040502050505030304" pitchFamily="18" charset="0"/>
              </a:rPr>
              <a:t>Yes</a:t>
            </a:r>
            <a:r>
              <a:rPr lang="en-GB" altLang="en-US" sz="1633" dirty="0">
                <a:latin typeface="Palatino Linotype" panose="02040502050505030304" pitchFamily="18" charset="0"/>
              </a:rPr>
              <a:t>) = 3/9</a:t>
            </a:r>
          </a:p>
          <a:p>
            <a:pPr eaLnBrk="1" hangingPunct="1">
              <a:lnSpc>
                <a:spcPct val="130000"/>
              </a:lnSpc>
            </a:pPr>
            <a:r>
              <a:rPr lang="en-GB" altLang="en-US" sz="1633" dirty="0">
                <a:latin typeface="Palatino Linotype" panose="02040502050505030304" pitchFamily="18" charset="0"/>
              </a:rPr>
              <a:t>P(Wind=</a:t>
            </a:r>
            <a:r>
              <a:rPr lang="en-GB" altLang="en-US" sz="1633" i="1" dirty="0" err="1">
                <a:latin typeface="Palatino Linotype" panose="02040502050505030304" pitchFamily="18" charset="0"/>
              </a:rPr>
              <a:t>Strong</a:t>
            </a:r>
            <a:r>
              <a:rPr lang="en-GB" altLang="en-US" sz="1633" dirty="0" err="1">
                <a:latin typeface="Palatino Linotype" panose="02040502050505030304" pitchFamily="18" charset="0"/>
              </a:rPr>
              <a:t>|Play</a:t>
            </a:r>
            <a:r>
              <a:rPr lang="en-GB" altLang="en-US" sz="1633" dirty="0">
                <a:latin typeface="Palatino Linotype" panose="02040502050505030304" pitchFamily="18" charset="0"/>
              </a:rPr>
              <a:t>=</a:t>
            </a:r>
            <a:r>
              <a:rPr lang="en-GB" altLang="en-US" sz="1633" i="1" dirty="0">
                <a:latin typeface="Palatino Linotype" panose="02040502050505030304" pitchFamily="18" charset="0"/>
              </a:rPr>
              <a:t>Yes</a:t>
            </a:r>
            <a:r>
              <a:rPr lang="en-GB" altLang="en-US" sz="1633" dirty="0">
                <a:latin typeface="Palatino Linotype" panose="02040502050505030304" pitchFamily="18" charset="0"/>
              </a:rPr>
              <a:t>) = 3/9</a:t>
            </a:r>
          </a:p>
          <a:p>
            <a:pPr eaLnBrk="1" hangingPunct="1">
              <a:lnSpc>
                <a:spcPct val="130000"/>
              </a:lnSpc>
            </a:pPr>
            <a:r>
              <a:rPr lang="en-GB" altLang="en-US" sz="1633" dirty="0">
                <a:latin typeface="Palatino Linotype" panose="02040502050505030304" pitchFamily="18" charset="0"/>
              </a:rPr>
              <a:t>P(Play=</a:t>
            </a:r>
            <a:r>
              <a:rPr lang="en-GB" altLang="en-US" sz="1633" i="1" dirty="0">
                <a:latin typeface="Palatino Linotype" panose="02040502050505030304" pitchFamily="18" charset="0"/>
              </a:rPr>
              <a:t>Yes</a:t>
            </a:r>
            <a:r>
              <a:rPr lang="en-GB" altLang="en-US" sz="1633" dirty="0">
                <a:latin typeface="Palatino Linotype" panose="02040502050505030304" pitchFamily="18" charset="0"/>
              </a:rPr>
              <a:t>) = 9/14</a:t>
            </a:r>
          </a:p>
        </p:txBody>
      </p:sp>
      <p:sp>
        <p:nvSpPr>
          <p:cNvPr id="18440" name="Text Box 94">
            <a:extLst>
              <a:ext uri="{FF2B5EF4-FFF2-40B4-BE49-F238E27FC236}">
                <a16:creationId xmlns:a16="http://schemas.microsoft.com/office/drawing/2014/main" id="{3EDEAB7C-34F0-48E2-B9B8-1BDC416C22E0}"/>
              </a:ext>
            </a:extLst>
          </p:cNvPr>
          <p:cNvSpPr txBox="1">
            <a:spLocks noChangeArrowheads="1"/>
          </p:cNvSpPr>
          <p:nvPr/>
        </p:nvSpPr>
        <p:spPr bwMode="auto">
          <a:xfrm>
            <a:off x="2502137" y="4881088"/>
            <a:ext cx="7740627" cy="169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042988" eaLnBrk="0" hangingPunct="0">
              <a:defRPr sz="5000">
                <a:solidFill>
                  <a:schemeClr val="tx1"/>
                </a:solidFill>
                <a:latin typeface="Times New Roman" panose="02020603050405020304" pitchFamily="18" charset="0"/>
              </a:defRPr>
            </a:lvl1pPr>
            <a:lvl2pPr marL="742950" indent="-28575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30000"/>
              </a:lnSpc>
            </a:pPr>
            <a:r>
              <a:rPr lang="en-GB" altLang="en-US" sz="1633">
                <a:solidFill>
                  <a:schemeClr val="accent2"/>
                </a:solidFill>
                <a:latin typeface="Palatino Linotype" panose="02040502050505030304" pitchFamily="18" charset="0"/>
              </a:rPr>
              <a:t>P(</a:t>
            </a:r>
            <a:r>
              <a:rPr lang="en-GB" altLang="en-US" sz="1633" i="1">
                <a:solidFill>
                  <a:schemeClr val="accent2"/>
                </a:solidFill>
                <a:latin typeface="Palatino Linotype" panose="02040502050505030304" pitchFamily="18" charset="0"/>
              </a:rPr>
              <a:t>Yes</a:t>
            </a:r>
            <a:r>
              <a:rPr lang="en-GB" altLang="en-US" sz="1633">
                <a:solidFill>
                  <a:schemeClr val="accent2"/>
                </a:solidFill>
                <a:latin typeface="Palatino Linotype" panose="02040502050505030304" pitchFamily="18" charset="0"/>
              </a:rPr>
              <a:t>|</a:t>
            </a:r>
            <a:r>
              <a:rPr lang="en-GB" altLang="en-US" sz="1995" b="1">
                <a:solidFill>
                  <a:schemeClr val="accent2"/>
                </a:solidFill>
                <a:latin typeface="Palatino Linotype" panose="02040502050505030304" pitchFamily="18" charset="0"/>
              </a:rPr>
              <a:t>x</a:t>
            </a:r>
            <a:r>
              <a:rPr lang="en-GB" altLang="en-US" sz="1633">
                <a:solidFill>
                  <a:schemeClr val="accent2"/>
                </a:solidFill>
                <a:latin typeface="Palatino Linotype" panose="02040502050505030304" pitchFamily="18" charset="0"/>
              </a:rPr>
              <a:t>’):</a:t>
            </a:r>
            <a:r>
              <a:rPr lang="en-GB" altLang="en-US" sz="1633">
                <a:latin typeface="Palatino Linotype" panose="02040502050505030304" pitchFamily="18" charset="0"/>
              </a:rPr>
              <a:t> [P(</a:t>
            </a:r>
            <a:r>
              <a:rPr lang="en-GB" altLang="en-US" sz="1633" i="1">
                <a:latin typeface="Palatino Linotype" panose="02040502050505030304" pitchFamily="18" charset="0"/>
              </a:rPr>
              <a:t>Sunny</a:t>
            </a:r>
            <a:r>
              <a:rPr lang="en-GB" altLang="en-US" sz="1633">
                <a:latin typeface="Palatino Linotype" panose="02040502050505030304" pitchFamily="18" charset="0"/>
              </a:rPr>
              <a:t>|Y</a:t>
            </a:r>
            <a:r>
              <a:rPr lang="en-GB" altLang="en-US" sz="1633" i="1">
                <a:latin typeface="Palatino Linotype" panose="02040502050505030304" pitchFamily="18" charset="0"/>
              </a:rPr>
              <a:t>es</a:t>
            </a:r>
            <a:r>
              <a:rPr lang="en-GB" altLang="en-US" sz="1633">
                <a:latin typeface="Palatino Linotype" panose="02040502050505030304" pitchFamily="18" charset="0"/>
              </a:rPr>
              <a:t>)P(</a:t>
            </a:r>
            <a:r>
              <a:rPr lang="en-GB" altLang="en-US" sz="1633" i="1">
                <a:latin typeface="Palatino Linotype" panose="02040502050505030304" pitchFamily="18" charset="0"/>
              </a:rPr>
              <a:t>Cool</a:t>
            </a:r>
            <a:r>
              <a:rPr lang="en-GB" altLang="en-US" sz="1633">
                <a:latin typeface="Palatino Linotype" panose="02040502050505030304" pitchFamily="18" charset="0"/>
              </a:rPr>
              <a:t>|</a:t>
            </a:r>
            <a:r>
              <a:rPr lang="en-GB" altLang="en-US" sz="1633" i="1">
                <a:latin typeface="Palatino Linotype" panose="02040502050505030304" pitchFamily="18" charset="0"/>
              </a:rPr>
              <a:t>Yes</a:t>
            </a:r>
            <a:r>
              <a:rPr lang="en-GB" altLang="en-US" sz="1633">
                <a:latin typeface="Palatino Linotype" panose="02040502050505030304" pitchFamily="18" charset="0"/>
              </a:rPr>
              <a:t>)P(</a:t>
            </a:r>
            <a:r>
              <a:rPr lang="en-GB" altLang="en-US" sz="1633" i="1">
                <a:latin typeface="Palatino Linotype" panose="02040502050505030304" pitchFamily="18" charset="0"/>
              </a:rPr>
              <a:t>High</a:t>
            </a:r>
            <a:r>
              <a:rPr lang="en-GB" altLang="en-US" sz="1633">
                <a:latin typeface="Palatino Linotype" panose="02040502050505030304" pitchFamily="18" charset="0"/>
              </a:rPr>
              <a:t>|Y</a:t>
            </a:r>
            <a:r>
              <a:rPr lang="en-GB" altLang="en-US" sz="1633" i="1">
                <a:latin typeface="Palatino Linotype" panose="02040502050505030304" pitchFamily="18" charset="0"/>
              </a:rPr>
              <a:t>es</a:t>
            </a:r>
            <a:r>
              <a:rPr lang="en-GB" altLang="en-US" sz="1633">
                <a:latin typeface="Palatino Linotype" panose="02040502050505030304" pitchFamily="18" charset="0"/>
              </a:rPr>
              <a:t>)P(</a:t>
            </a:r>
            <a:r>
              <a:rPr lang="en-GB" altLang="en-US" sz="1633" i="1">
                <a:latin typeface="Palatino Linotype" panose="02040502050505030304" pitchFamily="18" charset="0"/>
              </a:rPr>
              <a:t>Strong</a:t>
            </a:r>
            <a:r>
              <a:rPr lang="en-GB" altLang="en-US" sz="1633">
                <a:latin typeface="Palatino Linotype" panose="02040502050505030304" pitchFamily="18" charset="0"/>
              </a:rPr>
              <a:t>|</a:t>
            </a:r>
            <a:r>
              <a:rPr lang="en-GB" altLang="en-US" sz="1633" i="1">
                <a:latin typeface="Palatino Linotype" panose="02040502050505030304" pitchFamily="18" charset="0"/>
              </a:rPr>
              <a:t>Yes</a:t>
            </a:r>
            <a:r>
              <a:rPr lang="en-GB" altLang="en-US" sz="1633">
                <a:latin typeface="Palatino Linotype" panose="02040502050505030304" pitchFamily="18" charset="0"/>
              </a:rPr>
              <a:t>)]P(Play=</a:t>
            </a:r>
            <a:r>
              <a:rPr lang="en-GB" altLang="en-US" sz="1633" i="1">
                <a:latin typeface="Palatino Linotype" panose="02040502050505030304" pitchFamily="18" charset="0"/>
              </a:rPr>
              <a:t>Yes</a:t>
            </a:r>
            <a:r>
              <a:rPr lang="en-GB" altLang="en-US" sz="1633">
                <a:latin typeface="Palatino Linotype" panose="02040502050505030304" pitchFamily="18" charset="0"/>
              </a:rPr>
              <a:t>) = 0.0053</a:t>
            </a:r>
          </a:p>
          <a:p>
            <a:pPr eaLnBrk="1" hangingPunct="1"/>
            <a:r>
              <a:rPr lang="en-GB" altLang="en-US" sz="1633">
                <a:latin typeface="Palatino Linotype" panose="02040502050505030304" pitchFamily="18" charset="0"/>
              </a:rPr>
              <a:t> </a:t>
            </a:r>
            <a:r>
              <a:rPr lang="en-GB" altLang="en-US" sz="1633">
                <a:solidFill>
                  <a:schemeClr val="accent2"/>
                </a:solidFill>
                <a:latin typeface="Palatino Linotype" panose="02040502050505030304" pitchFamily="18" charset="0"/>
              </a:rPr>
              <a:t>P(</a:t>
            </a:r>
            <a:r>
              <a:rPr lang="en-GB" altLang="en-US" sz="1633" i="1">
                <a:solidFill>
                  <a:schemeClr val="accent2"/>
                </a:solidFill>
                <a:latin typeface="Palatino Linotype" panose="02040502050505030304" pitchFamily="18" charset="0"/>
              </a:rPr>
              <a:t>No</a:t>
            </a:r>
            <a:r>
              <a:rPr lang="en-GB" altLang="en-US" sz="1633">
                <a:solidFill>
                  <a:schemeClr val="accent2"/>
                </a:solidFill>
                <a:latin typeface="Palatino Linotype" panose="02040502050505030304" pitchFamily="18" charset="0"/>
              </a:rPr>
              <a:t>|</a:t>
            </a:r>
            <a:r>
              <a:rPr lang="en-GB" altLang="en-US" sz="1995" b="1">
                <a:solidFill>
                  <a:schemeClr val="accent2"/>
                </a:solidFill>
                <a:latin typeface="Palatino Linotype" panose="02040502050505030304" pitchFamily="18" charset="0"/>
              </a:rPr>
              <a:t>x</a:t>
            </a:r>
            <a:r>
              <a:rPr lang="en-GB" altLang="en-US" sz="1633">
                <a:solidFill>
                  <a:schemeClr val="accent2"/>
                </a:solidFill>
                <a:latin typeface="Palatino Linotype" panose="02040502050505030304" pitchFamily="18" charset="0"/>
              </a:rPr>
              <a:t>’):</a:t>
            </a:r>
            <a:r>
              <a:rPr lang="en-GB" altLang="en-US" sz="1633">
                <a:latin typeface="Palatino Linotype" panose="02040502050505030304" pitchFamily="18" charset="0"/>
              </a:rPr>
              <a:t> [P(</a:t>
            </a:r>
            <a:r>
              <a:rPr lang="en-GB" altLang="en-US" sz="1633" i="1">
                <a:latin typeface="Palatino Linotype" panose="02040502050505030304" pitchFamily="18" charset="0"/>
              </a:rPr>
              <a:t>Sunny</a:t>
            </a:r>
            <a:r>
              <a:rPr lang="en-GB" altLang="en-US" sz="1633">
                <a:latin typeface="Palatino Linotype" panose="02040502050505030304" pitchFamily="18" charset="0"/>
              </a:rPr>
              <a:t>|N</a:t>
            </a:r>
            <a:r>
              <a:rPr lang="en-GB" altLang="en-US" sz="1633" i="1">
                <a:latin typeface="Palatino Linotype" panose="02040502050505030304" pitchFamily="18" charset="0"/>
              </a:rPr>
              <a:t>o</a:t>
            </a:r>
            <a:r>
              <a:rPr lang="en-GB" altLang="en-US" sz="1633">
                <a:latin typeface="Palatino Linotype" panose="02040502050505030304" pitchFamily="18" charset="0"/>
              </a:rPr>
              <a:t>) P(</a:t>
            </a:r>
            <a:r>
              <a:rPr lang="en-GB" altLang="en-US" sz="1633" i="1">
                <a:latin typeface="Palatino Linotype" panose="02040502050505030304" pitchFamily="18" charset="0"/>
              </a:rPr>
              <a:t>Cool</a:t>
            </a:r>
            <a:r>
              <a:rPr lang="en-GB" altLang="en-US" sz="1633">
                <a:latin typeface="Palatino Linotype" panose="02040502050505030304" pitchFamily="18" charset="0"/>
              </a:rPr>
              <a:t>|N</a:t>
            </a:r>
            <a:r>
              <a:rPr lang="en-GB" altLang="en-US" sz="1633" i="1">
                <a:latin typeface="Palatino Linotype" panose="02040502050505030304" pitchFamily="18" charset="0"/>
              </a:rPr>
              <a:t>o</a:t>
            </a:r>
            <a:r>
              <a:rPr lang="en-GB" altLang="en-US" sz="1633">
                <a:latin typeface="Palatino Linotype" panose="02040502050505030304" pitchFamily="18" charset="0"/>
              </a:rPr>
              <a:t>)P(</a:t>
            </a:r>
            <a:r>
              <a:rPr lang="en-GB" altLang="en-US" sz="1633" i="1">
                <a:latin typeface="Palatino Linotype" panose="02040502050505030304" pitchFamily="18" charset="0"/>
              </a:rPr>
              <a:t>High</a:t>
            </a:r>
            <a:r>
              <a:rPr lang="en-GB" altLang="en-US" sz="1633">
                <a:latin typeface="Palatino Linotype" panose="02040502050505030304" pitchFamily="18" charset="0"/>
              </a:rPr>
              <a:t>|</a:t>
            </a:r>
            <a:r>
              <a:rPr lang="en-GB" altLang="en-US" sz="1633" i="1">
                <a:latin typeface="Palatino Linotype" panose="02040502050505030304" pitchFamily="18" charset="0"/>
              </a:rPr>
              <a:t>No</a:t>
            </a:r>
            <a:r>
              <a:rPr lang="en-GB" altLang="en-US" sz="1633">
                <a:latin typeface="Palatino Linotype" panose="02040502050505030304" pitchFamily="18" charset="0"/>
              </a:rPr>
              <a:t>)P(</a:t>
            </a:r>
            <a:r>
              <a:rPr lang="en-GB" altLang="en-US" sz="1633" i="1">
                <a:latin typeface="Palatino Linotype" panose="02040502050505030304" pitchFamily="18" charset="0"/>
              </a:rPr>
              <a:t>Strong</a:t>
            </a:r>
            <a:r>
              <a:rPr lang="en-GB" altLang="en-US" sz="1633">
                <a:latin typeface="Palatino Linotype" panose="02040502050505030304" pitchFamily="18" charset="0"/>
              </a:rPr>
              <a:t>|</a:t>
            </a:r>
            <a:r>
              <a:rPr lang="en-GB" altLang="en-US" sz="1633" i="1">
                <a:latin typeface="Palatino Linotype" panose="02040502050505030304" pitchFamily="18" charset="0"/>
              </a:rPr>
              <a:t>No</a:t>
            </a:r>
            <a:r>
              <a:rPr lang="en-GB" altLang="en-US" sz="1633">
                <a:latin typeface="Palatino Linotype" panose="02040502050505030304" pitchFamily="18" charset="0"/>
              </a:rPr>
              <a:t>)]P(Play=</a:t>
            </a:r>
            <a:r>
              <a:rPr lang="en-GB" altLang="en-US" sz="1633" i="1">
                <a:latin typeface="Palatino Linotype" panose="02040502050505030304" pitchFamily="18" charset="0"/>
              </a:rPr>
              <a:t>No</a:t>
            </a:r>
            <a:r>
              <a:rPr lang="en-GB" altLang="en-US" sz="1633">
                <a:latin typeface="Palatino Linotype" panose="02040502050505030304" pitchFamily="18" charset="0"/>
              </a:rPr>
              <a:t>) = 0.0206</a:t>
            </a:r>
          </a:p>
          <a:p>
            <a:pPr eaLnBrk="1" hangingPunct="1">
              <a:lnSpc>
                <a:spcPct val="50000"/>
              </a:lnSpc>
            </a:pPr>
            <a:endParaRPr lang="en-GB" altLang="en-US" sz="1633">
              <a:latin typeface="Palatino Linotype" panose="02040502050505030304" pitchFamily="18" charset="0"/>
            </a:endParaRPr>
          </a:p>
          <a:p>
            <a:pPr eaLnBrk="1" hangingPunct="1">
              <a:lnSpc>
                <a:spcPct val="130000"/>
              </a:lnSpc>
            </a:pPr>
            <a:r>
              <a:rPr lang="en-GB" altLang="en-US" sz="1814">
                <a:solidFill>
                  <a:schemeClr val="accent2"/>
                </a:solidFill>
                <a:latin typeface="Palatino Linotype" panose="02040502050505030304" pitchFamily="18" charset="0"/>
              </a:rPr>
              <a:t>         Given the fact</a:t>
            </a:r>
            <a:r>
              <a:rPr lang="en-GB" altLang="en-US" sz="1814" b="1">
                <a:solidFill>
                  <a:schemeClr val="accent2"/>
                </a:solidFill>
                <a:latin typeface="Palatino Linotype" panose="02040502050505030304" pitchFamily="18" charset="0"/>
              </a:rPr>
              <a:t> </a:t>
            </a:r>
            <a:r>
              <a:rPr lang="en-GB" altLang="en-US" sz="1814">
                <a:solidFill>
                  <a:schemeClr val="accent2"/>
                </a:solidFill>
                <a:latin typeface="Palatino Linotype" panose="02040502050505030304" pitchFamily="18" charset="0"/>
              </a:rPr>
              <a:t>P(</a:t>
            </a:r>
            <a:r>
              <a:rPr lang="en-GB" altLang="en-US" sz="1814" i="1">
                <a:solidFill>
                  <a:schemeClr val="accent2"/>
                </a:solidFill>
                <a:latin typeface="Palatino Linotype" panose="02040502050505030304" pitchFamily="18" charset="0"/>
              </a:rPr>
              <a:t>Yes</a:t>
            </a:r>
            <a:r>
              <a:rPr lang="en-GB" altLang="en-US" sz="1814">
                <a:solidFill>
                  <a:schemeClr val="accent2"/>
                </a:solidFill>
                <a:latin typeface="Palatino Linotype" panose="02040502050505030304" pitchFamily="18" charset="0"/>
              </a:rPr>
              <a:t>|</a:t>
            </a:r>
            <a:r>
              <a:rPr lang="en-GB" altLang="en-US" sz="2177" b="1">
                <a:solidFill>
                  <a:schemeClr val="accent2"/>
                </a:solidFill>
                <a:latin typeface="Palatino Linotype" panose="02040502050505030304" pitchFamily="18" charset="0"/>
              </a:rPr>
              <a:t>x</a:t>
            </a:r>
            <a:r>
              <a:rPr lang="en-GB" altLang="en-US" sz="1814">
                <a:solidFill>
                  <a:schemeClr val="accent2"/>
                </a:solidFill>
                <a:latin typeface="Palatino Linotype" panose="02040502050505030304" pitchFamily="18" charset="0"/>
              </a:rPr>
              <a:t>’) &lt; P(</a:t>
            </a:r>
            <a:r>
              <a:rPr lang="en-GB" altLang="en-US" sz="1814" i="1">
                <a:solidFill>
                  <a:schemeClr val="accent2"/>
                </a:solidFill>
                <a:latin typeface="Palatino Linotype" panose="02040502050505030304" pitchFamily="18" charset="0"/>
              </a:rPr>
              <a:t>No</a:t>
            </a:r>
            <a:r>
              <a:rPr lang="en-GB" altLang="en-US" sz="1814">
                <a:solidFill>
                  <a:schemeClr val="accent2"/>
                </a:solidFill>
                <a:latin typeface="Palatino Linotype" panose="02040502050505030304" pitchFamily="18" charset="0"/>
              </a:rPr>
              <a:t>|</a:t>
            </a:r>
            <a:r>
              <a:rPr lang="en-GB" altLang="en-US" sz="2177" b="1">
                <a:solidFill>
                  <a:schemeClr val="accent2"/>
                </a:solidFill>
                <a:latin typeface="Palatino Linotype" panose="02040502050505030304" pitchFamily="18" charset="0"/>
              </a:rPr>
              <a:t>x</a:t>
            </a:r>
            <a:r>
              <a:rPr lang="en-GB" altLang="en-US" sz="1814">
                <a:solidFill>
                  <a:schemeClr val="accent2"/>
                </a:solidFill>
                <a:latin typeface="Palatino Linotype" panose="02040502050505030304" pitchFamily="18" charset="0"/>
              </a:rPr>
              <a:t>’), we label </a:t>
            </a:r>
            <a:r>
              <a:rPr lang="en-GB" altLang="en-US" sz="2177" b="1">
                <a:solidFill>
                  <a:schemeClr val="accent2"/>
                </a:solidFill>
                <a:latin typeface="Palatino Linotype" panose="02040502050505030304" pitchFamily="18" charset="0"/>
              </a:rPr>
              <a:t>x</a:t>
            </a:r>
            <a:r>
              <a:rPr lang="en-GB" altLang="en-US" sz="1814">
                <a:solidFill>
                  <a:schemeClr val="accent2"/>
                </a:solidFill>
                <a:latin typeface="Palatino Linotype" panose="02040502050505030304" pitchFamily="18" charset="0"/>
              </a:rPr>
              <a:t>’ to be “</a:t>
            </a:r>
            <a:r>
              <a:rPr lang="en-GB" altLang="en-US" sz="1814" i="1">
                <a:solidFill>
                  <a:schemeClr val="accent2"/>
                </a:solidFill>
                <a:latin typeface="Palatino Linotype" panose="02040502050505030304" pitchFamily="18" charset="0"/>
              </a:rPr>
              <a:t>No</a:t>
            </a:r>
            <a:r>
              <a:rPr lang="en-GB" altLang="en-US" sz="1814">
                <a:solidFill>
                  <a:schemeClr val="accent2"/>
                </a:solidFill>
                <a:latin typeface="Palatino Linotype" panose="02040502050505030304" pitchFamily="18" charset="0"/>
              </a:rPr>
              <a:t>”.</a:t>
            </a:r>
            <a:r>
              <a:rPr lang="en-GB" altLang="en-US" sz="1814">
                <a:latin typeface="Palatino Linotype" panose="02040502050505030304" pitchFamily="18" charset="0"/>
              </a:rPr>
              <a:t>    </a:t>
            </a:r>
          </a:p>
          <a:p>
            <a:pPr eaLnBrk="1" hangingPunct="1">
              <a:lnSpc>
                <a:spcPct val="130000"/>
              </a:lnSpc>
            </a:pPr>
            <a:endParaRPr lang="en-GB" altLang="en-US" sz="1814">
              <a:latin typeface="Palatino Linotype" panose="02040502050505030304" pitchFamily="18" charset="0"/>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989-F4FC-457D-85A1-93CCFD7C744B}"/>
              </a:ext>
            </a:extLst>
          </p:cNvPr>
          <p:cNvSpPr>
            <a:spLocks noGrp="1"/>
          </p:cNvSpPr>
          <p:nvPr>
            <p:ph type="title"/>
          </p:nvPr>
        </p:nvSpPr>
        <p:spPr>
          <a:xfrm>
            <a:off x="838200" y="365125"/>
            <a:ext cx="5777204" cy="1325563"/>
          </a:xfrm>
          <a:solidFill>
            <a:schemeClr val="accent1">
              <a:lumMod val="20000"/>
              <a:lumOff val="80000"/>
            </a:schemeClr>
          </a:solidFill>
        </p:spPr>
        <p:txBody>
          <a:bodyPr/>
          <a:lstStyle/>
          <a:p>
            <a:r>
              <a:rPr lang="en-US" b="1" dirty="0"/>
              <a:t>Event Models</a:t>
            </a:r>
          </a:p>
        </p:txBody>
      </p:sp>
      <p:sp>
        <p:nvSpPr>
          <p:cNvPr id="3" name="Content Placeholder 2">
            <a:extLst>
              <a:ext uri="{FF2B5EF4-FFF2-40B4-BE49-F238E27FC236}">
                <a16:creationId xmlns:a16="http://schemas.microsoft.com/office/drawing/2014/main" id="{2894A94C-4C77-4A56-8F7C-C131F6F36161}"/>
              </a:ext>
            </a:extLst>
          </p:cNvPr>
          <p:cNvSpPr>
            <a:spLocks noGrp="1"/>
          </p:cNvSpPr>
          <p:nvPr>
            <p:ph idx="1"/>
          </p:nvPr>
        </p:nvSpPr>
        <p:spPr>
          <a:xfrm>
            <a:off x="205274" y="2068221"/>
            <a:ext cx="10702212" cy="2927350"/>
          </a:xfrm>
        </p:spPr>
        <p:txBody>
          <a:bodyPr>
            <a:normAutofit fontScale="92500" lnSpcReduction="10000"/>
          </a:bodyPr>
          <a:lstStyle/>
          <a:p>
            <a:r>
              <a:rPr lang="en-US" dirty="0"/>
              <a:t>The assumptions on distributions of features are called the </a:t>
            </a:r>
            <a:r>
              <a:rPr lang="en-US" i="1" dirty="0"/>
              <a:t>event model</a:t>
            </a:r>
            <a:r>
              <a:rPr lang="en-US" dirty="0"/>
              <a:t> of the Naive Bayes classifier. </a:t>
            </a:r>
          </a:p>
          <a:p>
            <a:r>
              <a:rPr lang="en-US" b="1" dirty="0"/>
              <a:t>For discrete features</a:t>
            </a:r>
            <a:r>
              <a:rPr lang="en-US" dirty="0"/>
              <a:t> like the ones encountered in document classification (include spam filtering),   </a:t>
            </a:r>
            <a:r>
              <a:rPr lang="en-US" dirty="0">
                <a:hlinkClick r:id="rId2" tooltip="Multinomial distribution"/>
              </a:rPr>
              <a:t>multinomial</a:t>
            </a:r>
            <a:r>
              <a:rPr lang="en-US" dirty="0"/>
              <a:t> and </a:t>
            </a:r>
            <a:r>
              <a:rPr lang="en-US" dirty="0">
                <a:hlinkClick r:id="rId3" tooltip="Bernoulli distribution"/>
              </a:rPr>
              <a:t>Bernoulli</a:t>
            </a:r>
            <a:r>
              <a:rPr lang="en-US" dirty="0"/>
              <a:t> distributions are popular.</a:t>
            </a:r>
          </a:p>
          <a:p>
            <a:r>
              <a:rPr lang="en-US" b="1" dirty="0"/>
              <a:t>For Continuous feature</a:t>
            </a:r>
            <a:r>
              <a:rPr lang="en-US" dirty="0"/>
              <a:t> , </a:t>
            </a:r>
            <a:r>
              <a:rPr lang="en-US" b="1" dirty="0"/>
              <a:t>Gaussian naive Bayes distributions is popular.</a:t>
            </a:r>
          </a:p>
          <a:p>
            <a:pPr marL="0" indent="0">
              <a:buNone/>
            </a:pPr>
            <a:r>
              <a:rPr lang="en-US" dirty="0"/>
              <a:t> </a:t>
            </a:r>
          </a:p>
          <a:p>
            <a:endParaRPr lang="en-US" dirty="0"/>
          </a:p>
        </p:txBody>
      </p:sp>
      <p:sp>
        <p:nvSpPr>
          <p:cNvPr id="4" name="Footer Placeholder 3">
            <a:extLst>
              <a:ext uri="{FF2B5EF4-FFF2-40B4-BE49-F238E27FC236}">
                <a16:creationId xmlns:a16="http://schemas.microsoft.com/office/drawing/2014/main" id="{8B12CD74-2B75-48AB-AD7B-BD9D22AD419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8997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E101-5A45-497B-BACC-FF9628D31258}"/>
              </a:ext>
            </a:extLst>
          </p:cNvPr>
          <p:cNvSpPr>
            <a:spLocks noGrp="1"/>
          </p:cNvSpPr>
          <p:nvPr>
            <p:ph type="title"/>
          </p:nvPr>
        </p:nvSpPr>
        <p:spPr>
          <a:xfrm>
            <a:off x="0" y="0"/>
            <a:ext cx="12192000" cy="904875"/>
          </a:xfrm>
          <a:solidFill>
            <a:schemeClr val="accent1">
              <a:lumMod val="40000"/>
              <a:lumOff val="60000"/>
            </a:schemeClr>
          </a:solidFill>
        </p:spPr>
        <p:txBody>
          <a:bodyPr/>
          <a:lstStyle/>
          <a:p>
            <a:r>
              <a:rPr lang="en-US" dirty="0"/>
              <a:t>1.</a:t>
            </a:r>
            <a:r>
              <a:rPr lang="en-US" b="1" dirty="0"/>
              <a:t> Gaussian naive Bayes</a:t>
            </a:r>
            <a:endParaRPr lang="en-US" dirty="0"/>
          </a:p>
        </p:txBody>
      </p:sp>
      <p:sp>
        <p:nvSpPr>
          <p:cNvPr id="3" name="Content Placeholder 2">
            <a:extLst>
              <a:ext uri="{FF2B5EF4-FFF2-40B4-BE49-F238E27FC236}">
                <a16:creationId xmlns:a16="http://schemas.microsoft.com/office/drawing/2014/main" id="{4C25981F-3270-4BF3-AD7A-6741E802F217}"/>
              </a:ext>
            </a:extLst>
          </p:cNvPr>
          <p:cNvSpPr>
            <a:spLocks noGrp="1"/>
          </p:cNvSpPr>
          <p:nvPr>
            <p:ph idx="1"/>
          </p:nvPr>
        </p:nvSpPr>
        <p:spPr>
          <a:xfrm>
            <a:off x="723900" y="1539875"/>
            <a:ext cx="10515600" cy="1441450"/>
          </a:xfrm>
        </p:spPr>
        <p:txBody>
          <a:bodyPr/>
          <a:lstStyle/>
          <a:p>
            <a:r>
              <a:rPr lang="en-US" dirty="0"/>
              <a:t>When dealing with continuous data, a typical assumption is that the continuous values associated with each class are distributed according to a </a:t>
            </a:r>
            <a:r>
              <a:rPr lang="en-US" dirty="0">
                <a:hlinkClick r:id="rId4" tooltip="Normal distribution"/>
              </a:rPr>
              <a:t>Gaussian</a:t>
            </a:r>
            <a:r>
              <a:rPr lang="en-US" dirty="0"/>
              <a:t> distribution. </a:t>
            </a:r>
          </a:p>
        </p:txBody>
      </p:sp>
      <p:sp>
        <p:nvSpPr>
          <p:cNvPr id="4" name="Rectangle 3">
            <a:extLst>
              <a:ext uri="{FF2B5EF4-FFF2-40B4-BE49-F238E27FC236}">
                <a16:creationId xmlns:a16="http://schemas.microsoft.com/office/drawing/2014/main" id="{7F6F3383-6B06-4982-AAD7-7836060B0907}"/>
              </a:ext>
            </a:extLst>
          </p:cNvPr>
          <p:cNvSpPr/>
          <p:nvPr/>
        </p:nvSpPr>
        <p:spPr>
          <a:xfrm>
            <a:off x="723900" y="2865438"/>
            <a:ext cx="7143750"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Arial" panose="020B0604020202020204" pitchFamily="34" charset="0"/>
              </a:rPr>
              <a:t>Then, the probability </a:t>
            </a:r>
            <a:r>
              <a:rPr lang="en-US" sz="2400" i="1" dirty="0">
                <a:solidFill>
                  <a:srgbClr val="222222"/>
                </a:solidFill>
                <a:latin typeface="Arial" panose="020B0604020202020204" pitchFamily="34" charset="0"/>
              </a:rPr>
              <a:t>distribution</a:t>
            </a:r>
            <a:r>
              <a:rPr lang="en-US" sz="2400" dirty="0">
                <a:solidFill>
                  <a:srgbClr val="222222"/>
                </a:solidFill>
                <a:latin typeface="Arial" panose="020B0604020202020204" pitchFamily="34" charset="0"/>
              </a:rPr>
              <a:t> of </a:t>
            </a:r>
            <a:r>
              <a:rPr lang="en-US" sz="2400" dirty="0">
                <a:solidFill>
                  <a:srgbClr val="222222"/>
                </a:solidFill>
              </a:rPr>
              <a:t>v</a:t>
            </a:r>
            <a:r>
              <a:rPr lang="en-US" sz="2400" dirty="0">
                <a:solidFill>
                  <a:srgbClr val="222222"/>
                </a:solidFill>
                <a:latin typeface="Arial" panose="020B0604020202020204" pitchFamily="34" charset="0"/>
              </a:rPr>
              <a:t> </a:t>
            </a:r>
            <a:r>
              <a:rPr lang="en-US" sz="2400" dirty="0"/>
              <a:t>given a class </a:t>
            </a:r>
          </a:p>
        </p:txBody>
      </p:sp>
      <p:pic>
        <p:nvPicPr>
          <p:cNvPr id="6" name="Picture 5">
            <a:extLst>
              <a:ext uri="{FF2B5EF4-FFF2-40B4-BE49-F238E27FC236}">
                <a16:creationId xmlns:a16="http://schemas.microsoft.com/office/drawing/2014/main" id="{4435A489-133E-482A-817A-9165786502C6}"/>
              </a:ext>
            </a:extLst>
          </p:cNvPr>
          <p:cNvPicPr>
            <a:picLocks noChangeAspect="1"/>
          </p:cNvPicPr>
          <p:nvPr/>
        </p:nvPicPr>
        <p:blipFill>
          <a:blip r:embed="rId5"/>
          <a:stretch>
            <a:fillRect/>
          </a:stretch>
        </p:blipFill>
        <p:spPr>
          <a:xfrm>
            <a:off x="7743825" y="2959746"/>
            <a:ext cx="2962275" cy="367357"/>
          </a:xfrm>
          <a:prstGeom prst="rect">
            <a:avLst/>
          </a:prstGeom>
        </p:spPr>
      </p:pic>
      <p:sp>
        <p:nvSpPr>
          <p:cNvPr id="7" name="Rectangle 6">
            <a:extLst>
              <a:ext uri="{FF2B5EF4-FFF2-40B4-BE49-F238E27FC236}">
                <a16:creationId xmlns:a16="http://schemas.microsoft.com/office/drawing/2014/main" id="{8EDB3789-613E-4288-AB0C-4826394A57EF}"/>
              </a:ext>
            </a:extLst>
          </p:cNvPr>
          <p:cNvSpPr/>
          <p:nvPr/>
        </p:nvSpPr>
        <p:spPr>
          <a:xfrm>
            <a:off x="952500" y="3327103"/>
            <a:ext cx="9753600" cy="830997"/>
          </a:xfrm>
          <a:prstGeom prst="rect">
            <a:avLst/>
          </a:prstGeom>
        </p:spPr>
        <p:txBody>
          <a:bodyPr wrap="square">
            <a:spAutoFit/>
          </a:bodyPr>
          <a:lstStyle/>
          <a:p>
            <a:r>
              <a:rPr lang="en-US" sz="2400" dirty="0">
                <a:solidFill>
                  <a:srgbClr val="222222"/>
                </a:solidFill>
                <a:latin typeface="Arial" panose="020B0604020202020204" pitchFamily="34" charset="0"/>
              </a:rPr>
              <a:t>can be computed by plugging</a:t>
            </a:r>
            <a:r>
              <a:rPr lang="en-US" sz="2400" dirty="0"/>
              <a:t>  V  into the equation for a </a:t>
            </a:r>
            <a:r>
              <a:rPr lang="en-US" sz="2400" dirty="0">
                <a:hlinkClick r:id="rId4" tooltip="Normal distribution"/>
              </a:rPr>
              <a:t>Normal distribution</a:t>
            </a:r>
            <a:r>
              <a:rPr lang="en-US" sz="2400" dirty="0"/>
              <a:t> parameterized by </a:t>
            </a:r>
          </a:p>
        </p:txBody>
      </p:sp>
      <p:graphicFrame>
        <p:nvGraphicFramePr>
          <p:cNvPr id="9" name="Object 8">
            <a:extLst>
              <a:ext uri="{FF2B5EF4-FFF2-40B4-BE49-F238E27FC236}">
                <a16:creationId xmlns:a16="http://schemas.microsoft.com/office/drawing/2014/main" id="{6D2CD848-5DD6-4781-9597-0B911DB4234E}"/>
              </a:ext>
            </a:extLst>
          </p:cNvPr>
          <p:cNvGraphicFramePr>
            <a:graphicFrameLocks noChangeAspect="1"/>
          </p:cNvGraphicFramePr>
          <p:nvPr>
            <p:extLst/>
          </p:nvPr>
        </p:nvGraphicFramePr>
        <p:xfrm>
          <a:off x="4916488" y="3752850"/>
          <a:ext cx="1417637" cy="403225"/>
        </p:xfrm>
        <a:graphic>
          <a:graphicData uri="http://schemas.openxmlformats.org/presentationml/2006/ole">
            <mc:AlternateContent xmlns:mc="http://schemas.openxmlformats.org/markup-compatibility/2006">
              <mc:Choice xmlns:v="urn:schemas-microsoft-com:vml" Requires="v">
                <p:oleObj spid="_x0000_s1142" name="Bitmap Image" r:id="rId6" imgW="1417320" imgH="403920" progId="Paint.Picture">
                  <p:embed/>
                </p:oleObj>
              </mc:Choice>
              <mc:Fallback>
                <p:oleObj name="Bitmap Image" r:id="rId6" imgW="1417320" imgH="403920" progId="Paint.Picture">
                  <p:embed/>
                  <p:pic>
                    <p:nvPicPr>
                      <p:cNvPr id="9" name="Object 8">
                        <a:extLst>
                          <a:ext uri="{FF2B5EF4-FFF2-40B4-BE49-F238E27FC236}">
                            <a16:creationId xmlns:a16="http://schemas.microsoft.com/office/drawing/2014/main" id="{6D2CD848-5DD6-4781-9597-0B911DB4234E}"/>
                          </a:ext>
                        </a:extLst>
                      </p:cNvPr>
                      <p:cNvPicPr/>
                      <p:nvPr/>
                    </p:nvPicPr>
                    <p:blipFill>
                      <a:blip r:embed="rId7"/>
                      <a:stretch>
                        <a:fillRect/>
                      </a:stretch>
                    </p:blipFill>
                    <p:spPr>
                      <a:xfrm>
                        <a:off x="4916488" y="3752850"/>
                        <a:ext cx="1417637" cy="40322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C5DF5907-8C40-4167-A709-02C30706585E}"/>
              </a:ext>
            </a:extLst>
          </p:cNvPr>
          <p:cNvPicPr>
            <a:picLocks noChangeAspect="1"/>
          </p:cNvPicPr>
          <p:nvPr/>
        </p:nvPicPr>
        <p:blipFill>
          <a:blip r:embed="rId8"/>
          <a:stretch>
            <a:fillRect/>
          </a:stretch>
        </p:blipFill>
        <p:spPr>
          <a:xfrm>
            <a:off x="2315368" y="4250383"/>
            <a:ext cx="6619875" cy="2028825"/>
          </a:xfrm>
          <a:prstGeom prst="rect">
            <a:avLst/>
          </a:prstGeom>
        </p:spPr>
      </p:pic>
      <p:sp>
        <p:nvSpPr>
          <p:cNvPr id="5" name="Footer Placeholder 4">
            <a:extLst>
              <a:ext uri="{FF2B5EF4-FFF2-40B4-BE49-F238E27FC236}">
                <a16:creationId xmlns:a16="http://schemas.microsoft.com/office/drawing/2014/main" id="{69390F35-79F5-4584-A5D2-03359A0747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67651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76200" y="0"/>
            <a:ext cx="12115800" cy="771525"/>
          </a:xfrm>
          <a:solidFill>
            <a:schemeClr val="accent1">
              <a:lumMod val="40000"/>
              <a:lumOff val="60000"/>
            </a:schemeClr>
          </a:solidFill>
        </p:spPr>
        <p:txBody>
          <a:bodyPr/>
          <a:lstStyle/>
          <a:p>
            <a:r>
              <a:rPr lang="en-US" dirty="0"/>
              <a:t>2.</a:t>
            </a:r>
            <a:r>
              <a:rPr lang="en-US" b="1" dirty="0"/>
              <a:t> Multinomial naive Bayes</a:t>
            </a:r>
            <a:endParaRPr lang="en-US" dirty="0"/>
          </a:p>
        </p:txBody>
      </p:sp>
      <p:sp>
        <p:nvSpPr>
          <p:cNvPr id="5" name="Rectangle 4">
            <a:extLst>
              <a:ext uri="{FF2B5EF4-FFF2-40B4-BE49-F238E27FC236}">
                <a16:creationId xmlns:a16="http://schemas.microsoft.com/office/drawing/2014/main" id="{78DEC5B4-7F2C-4FB4-9765-7682C72E80AA}"/>
              </a:ext>
            </a:extLst>
          </p:cNvPr>
          <p:cNvSpPr/>
          <p:nvPr/>
        </p:nvSpPr>
        <p:spPr>
          <a:xfrm>
            <a:off x="0" y="892663"/>
            <a:ext cx="12192000" cy="923330"/>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a:p>
            <a:r>
              <a:rPr lang="en-US" dirty="0"/>
              <a:t>The Multinomial Naive Bayes's conditional distribution is:</a:t>
            </a:r>
          </a:p>
        </p:txBody>
      </p:sp>
      <p:sp>
        <p:nvSpPr>
          <p:cNvPr id="3" name="Footer Placeholder 2">
            <a:extLst>
              <a:ext uri="{FF2B5EF4-FFF2-40B4-BE49-F238E27FC236}">
                <a16:creationId xmlns:a16="http://schemas.microsoft.com/office/drawing/2014/main" id="{2B131DF9-F16A-48B5-87B5-25061DA67329}"/>
              </a:ext>
            </a:extLst>
          </p:cNvPr>
          <p:cNvSpPr>
            <a:spLocks noGrp="1"/>
          </p:cNvSpPr>
          <p:nvPr>
            <p:ph type="ftr" sz="quarter" idx="11"/>
          </p:nvPr>
        </p:nvSpPr>
        <p:spPr/>
        <p:txBody>
          <a:bodyPr/>
          <a:lstStyle/>
          <a:p>
            <a:r>
              <a:rPr lang="kn-IN"/>
              <a:t>ಡಾ|| ತ್ಯಾಗರಾಜು  ಜಿ.ಎಸ್  </a:t>
            </a:r>
            <a:endParaRPr lang="en-US"/>
          </a:p>
        </p:txBody>
      </p:sp>
      <p:pic>
        <p:nvPicPr>
          <p:cNvPr id="7" name="Picture 6">
            <a:extLst>
              <a:ext uri="{FF2B5EF4-FFF2-40B4-BE49-F238E27FC236}">
                <a16:creationId xmlns:a16="http://schemas.microsoft.com/office/drawing/2014/main" id="{02AA5A49-F1B6-42AE-8B7E-26EF8290DB45}"/>
              </a:ext>
            </a:extLst>
          </p:cNvPr>
          <p:cNvPicPr>
            <a:picLocks noChangeAspect="1"/>
          </p:cNvPicPr>
          <p:nvPr/>
        </p:nvPicPr>
        <p:blipFill>
          <a:blip r:embed="rId2"/>
          <a:stretch>
            <a:fillRect/>
          </a:stretch>
        </p:blipFill>
        <p:spPr>
          <a:xfrm>
            <a:off x="76200" y="1815993"/>
            <a:ext cx="11904306" cy="4891833"/>
          </a:xfrm>
          <a:prstGeom prst="rect">
            <a:avLst/>
          </a:prstGeom>
          <a:ln w="28575">
            <a:solidFill>
              <a:schemeClr val="tx1"/>
            </a:solidFill>
          </a:ln>
        </p:spPr>
      </p:pic>
    </p:spTree>
    <p:extLst>
      <p:ext uri="{BB962C8B-B14F-4D97-AF65-F5344CB8AC3E}">
        <p14:creationId xmlns:p14="http://schemas.microsoft.com/office/powerpoint/2010/main" val="122574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440095" y="942392"/>
            <a:ext cx="6181313" cy="3858711"/>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164DE7F0-5CFD-49D8-A324-6D5F724EE534}"/>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0DEF8D0C-9F42-40D8-8965-06B78A534E1A}"/>
              </a:ext>
            </a:extLst>
          </p:cNvPr>
          <p:cNvPicPr>
            <a:picLocks noChangeAspect="1"/>
          </p:cNvPicPr>
          <p:nvPr/>
        </p:nvPicPr>
        <p:blipFill>
          <a:blip r:embed="rId3"/>
          <a:stretch>
            <a:fillRect/>
          </a:stretch>
        </p:blipFill>
        <p:spPr>
          <a:xfrm>
            <a:off x="8268184" y="942392"/>
            <a:ext cx="2625013" cy="3048646"/>
          </a:xfrm>
          <a:prstGeom prst="rect">
            <a:avLst/>
          </a:prstGeom>
        </p:spPr>
      </p:pic>
      <p:sp>
        <p:nvSpPr>
          <p:cNvPr id="5" name="TextBox 4">
            <a:extLst>
              <a:ext uri="{FF2B5EF4-FFF2-40B4-BE49-F238E27FC236}">
                <a16:creationId xmlns:a16="http://schemas.microsoft.com/office/drawing/2014/main" id="{C658ECB7-5D5E-438A-8B04-040FE1DEF125}"/>
              </a:ext>
            </a:extLst>
          </p:cNvPr>
          <p:cNvSpPr txBox="1"/>
          <p:nvPr/>
        </p:nvSpPr>
        <p:spPr>
          <a:xfrm>
            <a:off x="8037304" y="4210130"/>
            <a:ext cx="3086772" cy="830997"/>
          </a:xfrm>
          <a:prstGeom prst="rect">
            <a:avLst/>
          </a:prstGeom>
          <a:noFill/>
        </p:spPr>
        <p:txBody>
          <a:bodyPr wrap="square" rtlCol="0">
            <a:spAutoFit/>
          </a:bodyPr>
          <a:lstStyle/>
          <a:p>
            <a:r>
              <a:rPr lang="en-US" sz="2400" dirty="0"/>
              <a:t>  Supervised Learning </a:t>
            </a:r>
          </a:p>
          <a:p>
            <a:pPr algn="ctr"/>
            <a:r>
              <a:rPr lang="en-US" sz="2400" dirty="0"/>
              <a:t> </a:t>
            </a:r>
            <a:r>
              <a:rPr lang="en-US" sz="2400" b="1" dirty="0"/>
              <a:t>(Train Me ) </a:t>
            </a:r>
          </a:p>
        </p:txBody>
      </p:sp>
    </p:spTree>
    <p:extLst>
      <p:ext uri="{BB962C8B-B14F-4D97-AF65-F5344CB8AC3E}">
        <p14:creationId xmlns:p14="http://schemas.microsoft.com/office/powerpoint/2010/main" val="3135691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
        <p:nvSpPr>
          <p:cNvPr id="3" name="Footer Placeholder 2">
            <a:extLst>
              <a:ext uri="{FF2B5EF4-FFF2-40B4-BE49-F238E27FC236}">
                <a16:creationId xmlns:a16="http://schemas.microsoft.com/office/drawing/2014/main" id="{69B8B65D-23F9-446E-B71C-844E87982A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6827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
        <p:nvSpPr>
          <p:cNvPr id="3" name="Footer Placeholder 2">
            <a:extLst>
              <a:ext uri="{FF2B5EF4-FFF2-40B4-BE49-F238E27FC236}">
                <a16:creationId xmlns:a16="http://schemas.microsoft.com/office/drawing/2014/main" id="{69B8B65D-23F9-446E-B71C-844E87982A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062556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E6F7-B56F-4BF5-8023-1B944FF173BE}"/>
              </a:ext>
            </a:extLst>
          </p:cNvPr>
          <p:cNvSpPr>
            <a:spLocks noGrp="1"/>
          </p:cNvSpPr>
          <p:nvPr>
            <p:ph type="title"/>
          </p:nvPr>
        </p:nvSpPr>
        <p:spPr>
          <a:solidFill>
            <a:schemeClr val="accent1">
              <a:lumMod val="20000"/>
              <a:lumOff val="80000"/>
            </a:schemeClr>
          </a:solidFill>
        </p:spPr>
        <p:txBody>
          <a:bodyPr/>
          <a:lstStyle/>
          <a:p>
            <a:r>
              <a:rPr lang="en-US" dirty="0"/>
              <a:t>Lab Program 5: </a:t>
            </a:r>
          </a:p>
        </p:txBody>
      </p:sp>
      <p:sp>
        <p:nvSpPr>
          <p:cNvPr id="3" name="Content Placeholder 2">
            <a:extLst>
              <a:ext uri="{FF2B5EF4-FFF2-40B4-BE49-F238E27FC236}">
                <a16:creationId xmlns:a16="http://schemas.microsoft.com/office/drawing/2014/main" id="{ECC42C59-6BFD-461B-920D-F228D7813852}"/>
              </a:ext>
            </a:extLst>
          </p:cNvPr>
          <p:cNvSpPr>
            <a:spLocks noGrp="1"/>
          </p:cNvSpPr>
          <p:nvPr>
            <p:ph idx="1"/>
          </p:nvPr>
        </p:nvSpPr>
        <p:spPr>
          <a:xfrm>
            <a:off x="838200" y="1825625"/>
            <a:ext cx="10515600" cy="1766661"/>
          </a:xfrm>
        </p:spPr>
        <p:txBody>
          <a:bodyPr/>
          <a:lstStyle/>
          <a:p>
            <a:r>
              <a:rPr lang="en-US" b="1" dirty="0"/>
              <a:t>Write a program to implement the naïve Bayesian classifier for a sample training data set stored as a .CSV file. Compute the accuracy of the classifier, considering few test data sets.</a:t>
            </a:r>
          </a:p>
          <a:p>
            <a:endParaRPr lang="en-US" dirty="0"/>
          </a:p>
        </p:txBody>
      </p:sp>
    </p:spTree>
    <p:extLst>
      <p:ext uri="{BB962C8B-B14F-4D97-AF65-F5344CB8AC3E}">
        <p14:creationId xmlns:p14="http://schemas.microsoft.com/office/powerpoint/2010/main" val="2256069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287B-21BC-4688-8973-E0B1EA92904F}"/>
              </a:ext>
            </a:extLst>
          </p:cNvPr>
          <p:cNvSpPr>
            <a:spLocks noGrp="1"/>
          </p:cNvSpPr>
          <p:nvPr>
            <p:ph type="title"/>
          </p:nvPr>
        </p:nvSpPr>
        <p:spPr>
          <a:xfrm>
            <a:off x="0" y="1"/>
            <a:ext cx="12192000" cy="1047750"/>
          </a:xfrm>
          <a:solidFill>
            <a:schemeClr val="accent1">
              <a:lumMod val="20000"/>
              <a:lumOff val="80000"/>
            </a:schemeClr>
          </a:solidFill>
        </p:spPr>
        <p:txBody>
          <a:bodyPr/>
          <a:lstStyle/>
          <a:p>
            <a:r>
              <a:rPr lang="en-US" b="1" dirty="0"/>
              <a:t>Lab Program 6</a:t>
            </a:r>
          </a:p>
        </p:txBody>
      </p:sp>
      <p:sp>
        <p:nvSpPr>
          <p:cNvPr id="3" name="Content Placeholder 2">
            <a:extLst>
              <a:ext uri="{FF2B5EF4-FFF2-40B4-BE49-F238E27FC236}">
                <a16:creationId xmlns:a16="http://schemas.microsoft.com/office/drawing/2014/main" id="{167D32CA-3288-4497-AC2A-D3EA6F907628}"/>
              </a:ext>
            </a:extLst>
          </p:cNvPr>
          <p:cNvSpPr>
            <a:spLocks noGrp="1"/>
          </p:cNvSpPr>
          <p:nvPr>
            <p:ph idx="1"/>
          </p:nvPr>
        </p:nvSpPr>
        <p:spPr>
          <a:xfrm>
            <a:off x="328613" y="1825625"/>
            <a:ext cx="11025187" cy="4351338"/>
          </a:xfrm>
        </p:spPr>
        <p:txBody>
          <a:bodyPr/>
          <a:lstStyle/>
          <a:p>
            <a:pPr algn="just"/>
            <a:r>
              <a:rPr lang="en-US" sz="4400" b="1" dirty="0"/>
              <a:t>Assuming a set of documents that need to be classified, use the naïve Bayesian Classifier model to perform this task. Built-in Libraries can be used to write the program. Calculate the accuracy, precision, and recall for your data set.</a:t>
            </a:r>
          </a:p>
        </p:txBody>
      </p:sp>
      <p:sp>
        <p:nvSpPr>
          <p:cNvPr id="4" name="Footer Placeholder 3">
            <a:extLst>
              <a:ext uri="{FF2B5EF4-FFF2-40B4-BE49-F238E27FC236}">
                <a16:creationId xmlns:a16="http://schemas.microsoft.com/office/drawing/2014/main" id="{8E93DAA9-F830-4FF8-9317-A47441EDAE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15604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536AA650-FA18-42BC-845D-1330D59C1315}"/>
              </a:ext>
            </a:extLst>
          </p:cNvPr>
          <p:cNvSpPr>
            <a:spLocks noGrp="1" noChangeArrowheads="1"/>
          </p:cNvSpPr>
          <p:nvPr>
            <p:ph type="title"/>
          </p:nvPr>
        </p:nvSpPr>
        <p:spPr>
          <a:xfrm>
            <a:off x="0" y="0"/>
            <a:ext cx="12192000" cy="1055077"/>
          </a:xfrm>
          <a:solidFill>
            <a:schemeClr val="accent1">
              <a:lumMod val="20000"/>
              <a:lumOff val="80000"/>
            </a:schemeClr>
          </a:solidFill>
        </p:spPr>
        <p:txBody>
          <a:bodyPr/>
          <a:lstStyle/>
          <a:p>
            <a:r>
              <a:rPr lang="en-US" altLang="ko-KR" b="1" dirty="0"/>
              <a:t>Learning to Classify Text – Algorithm </a:t>
            </a:r>
          </a:p>
        </p:txBody>
      </p:sp>
      <p:sp>
        <p:nvSpPr>
          <p:cNvPr id="217091" name="Rectangle 3">
            <a:extLst>
              <a:ext uri="{FF2B5EF4-FFF2-40B4-BE49-F238E27FC236}">
                <a16:creationId xmlns:a16="http://schemas.microsoft.com/office/drawing/2014/main" id="{9A4A6116-2D86-46D1-9477-BDC180BCF000}"/>
              </a:ext>
            </a:extLst>
          </p:cNvPr>
          <p:cNvSpPr>
            <a:spLocks noGrp="1" noChangeArrowheads="1"/>
          </p:cNvSpPr>
          <p:nvPr>
            <p:ph type="body" idx="1"/>
          </p:nvPr>
        </p:nvSpPr>
        <p:spPr>
          <a:xfrm>
            <a:off x="618977" y="2133600"/>
            <a:ext cx="11182497" cy="4114800"/>
          </a:xfrm>
        </p:spPr>
        <p:txBody>
          <a:bodyPr>
            <a:normAutofit/>
          </a:bodyPr>
          <a:lstStyle/>
          <a:p>
            <a:pPr>
              <a:buFont typeface="Wingdings" panose="05000000000000000000" pitchFamily="2" charset="2"/>
              <a:buNone/>
            </a:pPr>
            <a:r>
              <a:rPr lang="en-US" altLang="ko-KR" b="1" dirty="0"/>
              <a:t>S1</a:t>
            </a:r>
            <a:r>
              <a:rPr lang="en-US" altLang="ko-KR" dirty="0"/>
              <a:t>: LEARN_NAIVE_BAYES_TEXT (</a:t>
            </a:r>
            <a:r>
              <a:rPr lang="en-US" altLang="ko-KR" i="1" dirty="0"/>
              <a:t>Examples</a:t>
            </a:r>
            <a:r>
              <a:rPr lang="en-US" altLang="ko-KR" dirty="0"/>
              <a:t>, V)</a:t>
            </a:r>
          </a:p>
          <a:p>
            <a:pPr marL="0" indent="0">
              <a:buNone/>
            </a:pPr>
            <a:r>
              <a:rPr lang="en-US" altLang="ko-KR" b="1" dirty="0"/>
              <a:t>S2</a:t>
            </a:r>
            <a:r>
              <a:rPr lang="en-US" altLang="ko-KR" dirty="0"/>
              <a:t>: CLASSIFY_NAIVE_BAYES_TEXT (</a:t>
            </a:r>
            <a:r>
              <a:rPr lang="en-US" altLang="ko-KR" i="1" dirty="0"/>
              <a:t>Doc</a:t>
            </a:r>
            <a:r>
              <a:rPr lang="en-US" altLang="ko-KR" dirty="0"/>
              <a:t>)</a:t>
            </a:r>
          </a:p>
          <a:p>
            <a:pPr marL="0" indent="0">
              <a:buNone/>
            </a:pPr>
            <a:endParaRPr lang="en-US" altLang="ko-KR" dirty="0"/>
          </a:p>
          <a:p>
            <a:r>
              <a:rPr lang="en-US" i="1" dirty="0"/>
              <a:t>Examples is a set of text documents along with their target values. </a:t>
            </a:r>
          </a:p>
          <a:p>
            <a:r>
              <a:rPr lang="en-US" b="1" i="1" dirty="0"/>
              <a:t>V</a:t>
            </a:r>
            <a:r>
              <a:rPr lang="en-US" i="1" dirty="0"/>
              <a:t> is the set of all possible target values. </a:t>
            </a:r>
          </a:p>
          <a:p>
            <a:r>
              <a:rPr lang="en-US" i="1" dirty="0"/>
              <a:t>This function (S1) learns the probability terms </a:t>
            </a:r>
            <a:r>
              <a:rPr lang="en-US" b="1" i="1" dirty="0"/>
              <a:t>P(</a:t>
            </a:r>
            <a:r>
              <a:rPr lang="en-US" b="1" i="1" dirty="0" err="1"/>
              <a:t>w</a:t>
            </a:r>
            <a:r>
              <a:rPr lang="en-US" sz="1600" b="1" i="1" dirty="0" err="1"/>
              <a:t>k</a:t>
            </a:r>
            <a:r>
              <a:rPr lang="en-US" b="1" i="1" dirty="0"/>
              <a:t> I </a:t>
            </a:r>
            <a:r>
              <a:rPr lang="en-US" b="1" i="1" dirty="0" err="1"/>
              <a:t>v</a:t>
            </a:r>
            <a:r>
              <a:rPr lang="en-US" sz="1200" b="1" i="1" dirty="0" err="1"/>
              <a:t>j</a:t>
            </a:r>
            <a:r>
              <a:rPr lang="en-US" b="1" i="1" dirty="0"/>
              <a:t>), </a:t>
            </a:r>
            <a:r>
              <a:rPr lang="en-US" i="1" dirty="0"/>
              <a:t>describing the probability that a randomly drawn word from a document in </a:t>
            </a:r>
            <a:r>
              <a:rPr lang="en-US" b="1" i="1" dirty="0"/>
              <a:t>class </a:t>
            </a:r>
            <a:r>
              <a:rPr lang="en-US" b="1" i="1" dirty="0" err="1"/>
              <a:t>v</a:t>
            </a:r>
            <a:r>
              <a:rPr lang="en-US" sz="1200" b="1" i="1" dirty="0" err="1"/>
              <a:t>j</a:t>
            </a:r>
            <a:r>
              <a:rPr lang="en-US" b="1" i="1" dirty="0"/>
              <a:t> </a:t>
            </a:r>
            <a:r>
              <a:rPr lang="en-US" i="1" dirty="0"/>
              <a:t>will be the English word </a:t>
            </a:r>
            <a:r>
              <a:rPr lang="en-US" b="1" i="1" dirty="0"/>
              <a:t>wk</a:t>
            </a:r>
            <a:r>
              <a:rPr lang="en-US" i="1" dirty="0"/>
              <a:t>. It also learns the class prior probabilities </a:t>
            </a:r>
            <a:r>
              <a:rPr lang="en-US" b="1" i="1" dirty="0"/>
              <a:t>P(</a:t>
            </a:r>
            <a:r>
              <a:rPr lang="en-US" b="1" i="1" dirty="0" err="1"/>
              <a:t>v</a:t>
            </a:r>
            <a:r>
              <a:rPr lang="en-US" sz="1200" b="1" i="1" dirty="0" err="1"/>
              <a:t>j</a:t>
            </a:r>
            <a:r>
              <a:rPr lang="en-US" b="1" i="1" dirty="0"/>
              <a:t>).</a:t>
            </a:r>
            <a:endParaRPr lang="en-US" altLang="ko-KR" b="1" dirty="0"/>
          </a:p>
        </p:txBody>
      </p:sp>
      <p:sp>
        <p:nvSpPr>
          <p:cNvPr id="2" name="Footer Placeholder 1">
            <a:extLst>
              <a:ext uri="{FF2B5EF4-FFF2-40B4-BE49-F238E27FC236}">
                <a16:creationId xmlns:a16="http://schemas.microsoft.com/office/drawing/2014/main" id="{D16E9C31-CAD1-449D-9021-4E51EB8F7C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97363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76CE-BE2C-4E87-BCE3-970F20EF25A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dirty="0"/>
              <a:t>S1: </a:t>
            </a:r>
            <a:r>
              <a:rPr lang="en-US" altLang="ko-KR" dirty="0"/>
              <a:t>LEARN_NAIVE_BAYES_TEXT (</a:t>
            </a:r>
            <a:r>
              <a:rPr lang="en-US" altLang="ko-KR" i="1" dirty="0"/>
              <a:t>Examples</a:t>
            </a:r>
            <a:r>
              <a:rPr lang="en-US" altLang="ko-KR" dirty="0"/>
              <a:t>, V)</a:t>
            </a:r>
            <a:endParaRPr lang="en-US" dirty="0"/>
          </a:p>
        </p:txBody>
      </p:sp>
      <p:sp>
        <p:nvSpPr>
          <p:cNvPr id="3" name="Content Placeholder 2">
            <a:extLst>
              <a:ext uri="{FF2B5EF4-FFF2-40B4-BE49-F238E27FC236}">
                <a16:creationId xmlns:a16="http://schemas.microsoft.com/office/drawing/2014/main" id="{1A0B93FD-D209-4090-A749-DF89CF01384F}"/>
              </a:ext>
            </a:extLst>
          </p:cNvPr>
          <p:cNvSpPr>
            <a:spLocks noGrp="1"/>
          </p:cNvSpPr>
          <p:nvPr>
            <p:ph idx="1"/>
          </p:nvPr>
        </p:nvSpPr>
        <p:spPr>
          <a:xfrm>
            <a:off x="838200" y="1825625"/>
            <a:ext cx="10515600" cy="4884664"/>
          </a:xfrm>
        </p:spPr>
        <p:txBody>
          <a:bodyPr>
            <a:normAutofit fontScale="92500" lnSpcReduction="10000"/>
          </a:bodyPr>
          <a:lstStyle/>
          <a:p>
            <a:pPr>
              <a:buFont typeface="Wingdings" panose="05000000000000000000" pitchFamily="2" charset="2"/>
              <a:buNone/>
            </a:pPr>
            <a:r>
              <a:rPr lang="en-US" altLang="ko-KR" sz="2400" b="1" i="1" dirty="0">
                <a:solidFill>
                  <a:srgbClr val="0066CC"/>
                </a:solidFill>
              </a:rPr>
              <a:t>1.</a:t>
            </a:r>
            <a:r>
              <a:rPr lang="en-US" altLang="ko-KR" sz="2400" i="1" dirty="0"/>
              <a:t> collect all words and other tokens that occur in Examples</a:t>
            </a:r>
          </a:p>
          <a:p>
            <a:r>
              <a:rPr lang="en-US" altLang="ko-KR" sz="2400" b="1" i="1" dirty="0"/>
              <a:t>Vocabulary</a:t>
            </a:r>
            <a:r>
              <a:rPr lang="en-US" altLang="ko-KR" sz="2400" dirty="0"/>
              <a:t> </a:t>
            </a:r>
            <a:r>
              <a:rPr lang="en-US" altLang="ko-KR" sz="2400" dirty="0">
                <a:sym typeface="Symbol" panose="05050102010706020507" pitchFamily="18" charset="2"/>
              </a:rPr>
              <a:t></a:t>
            </a:r>
            <a:r>
              <a:rPr lang="en-US" altLang="ko-KR" sz="2400" dirty="0"/>
              <a:t> all distinct words and other tokens in </a:t>
            </a:r>
            <a:r>
              <a:rPr lang="en-US" altLang="ko-KR" sz="2400" i="1" dirty="0"/>
              <a:t>Examples</a:t>
            </a:r>
          </a:p>
          <a:p>
            <a:pPr>
              <a:buFont typeface="Wingdings" panose="05000000000000000000" pitchFamily="2" charset="2"/>
              <a:buNone/>
            </a:pPr>
            <a:r>
              <a:rPr lang="en-US" altLang="ko-KR" sz="2400" b="1" i="1" dirty="0">
                <a:solidFill>
                  <a:srgbClr val="0066CC"/>
                </a:solidFill>
              </a:rPr>
              <a:t>2</a:t>
            </a:r>
            <a:r>
              <a:rPr lang="en-US" altLang="ko-KR" sz="2400" b="1" i="1" dirty="0"/>
              <a:t>.</a:t>
            </a:r>
            <a:r>
              <a:rPr lang="en-US" altLang="ko-KR" sz="2400" i="1" dirty="0"/>
              <a:t> calculate the required </a:t>
            </a:r>
            <a:r>
              <a:rPr lang="en-US" altLang="ko-KR" sz="2400" b="1" i="1" dirty="0"/>
              <a:t>P</a:t>
            </a:r>
            <a:r>
              <a:rPr lang="en-US" altLang="ko-KR" sz="2400" b="1" dirty="0"/>
              <a:t>(</a:t>
            </a:r>
            <a:r>
              <a:rPr lang="en-US" altLang="ko-KR" sz="2400" b="1" i="1" dirty="0" err="1"/>
              <a:t>v</a:t>
            </a:r>
            <a:r>
              <a:rPr lang="en-US" altLang="ko-KR" sz="2400" b="1" i="1" baseline="-25000" dirty="0" err="1"/>
              <a:t>j</a:t>
            </a:r>
            <a:r>
              <a:rPr lang="en-US" altLang="ko-KR" sz="2400" b="1" dirty="0"/>
              <a:t>)</a:t>
            </a:r>
            <a:r>
              <a:rPr lang="en-US" altLang="ko-KR" sz="2400" b="1" i="1" dirty="0"/>
              <a:t> and P</a:t>
            </a:r>
            <a:r>
              <a:rPr lang="en-US" altLang="ko-KR" sz="2400" b="1" dirty="0"/>
              <a:t>(</a:t>
            </a:r>
            <a:r>
              <a:rPr lang="en-US" altLang="ko-KR" sz="2400" b="1" i="1" dirty="0" err="1"/>
              <a:t>w</a:t>
            </a:r>
            <a:r>
              <a:rPr lang="en-US" altLang="ko-KR" sz="2400" b="1" i="1" baseline="-25000" dirty="0" err="1"/>
              <a:t>k</a:t>
            </a:r>
            <a:r>
              <a:rPr lang="en-US" altLang="ko-KR" sz="2400" b="1" i="1" dirty="0"/>
              <a:t> </a:t>
            </a:r>
            <a:r>
              <a:rPr lang="en-US" altLang="ko-KR" sz="2400" b="1" dirty="0"/>
              <a:t>| </a:t>
            </a:r>
            <a:r>
              <a:rPr lang="en-US" altLang="ko-KR" sz="2400" b="1" i="1" dirty="0" err="1"/>
              <a:t>v</a:t>
            </a:r>
            <a:r>
              <a:rPr lang="en-US" altLang="ko-KR" sz="2400" b="1" i="1" baseline="-25000" dirty="0" err="1"/>
              <a:t>j</a:t>
            </a:r>
            <a:r>
              <a:rPr lang="en-US" altLang="ko-KR" sz="2400" b="1" dirty="0"/>
              <a:t>)</a:t>
            </a:r>
            <a:r>
              <a:rPr lang="en-US" altLang="ko-KR" sz="2400" i="1" dirty="0"/>
              <a:t> probability terms</a:t>
            </a:r>
          </a:p>
          <a:p>
            <a:r>
              <a:rPr lang="en-US" altLang="ko-KR" sz="2400" dirty="0"/>
              <a:t>For each target value </a:t>
            </a:r>
            <a:r>
              <a:rPr lang="en-US" altLang="ko-KR" sz="2400" i="1" dirty="0" err="1"/>
              <a:t>v</a:t>
            </a:r>
            <a:r>
              <a:rPr lang="en-US" altLang="ko-KR" sz="2400" i="1" baseline="-25000" dirty="0" err="1"/>
              <a:t>j</a:t>
            </a:r>
            <a:r>
              <a:rPr lang="en-US" altLang="ko-KR" sz="2400" dirty="0"/>
              <a:t> in </a:t>
            </a:r>
            <a:r>
              <a:rPr lang="en-US" altLang="ko-KR" sz="2400" i="1" dirty="0"/>
              <a:t>V</a:t>
            </a:r>
            <a:r>
              <a:rPr lang="en-US" altLang="ko-KR" sz="2400" dirty="0"/>
              <a:t> do</a:t>
            </a:r>
          </a:p>
          <a:p>
            <a:pPr lvl="1"/>
            <a:endParaRPr lang="en-US" altLang="ko-KR" sz="2000" b="1" i="1" dirty="0"/>
          </a:p>
          <a:p>
            <a:pPr lvl="1"/>
            <a:endParaRPr lang="en-US" altLang="ko-KR" sz="2000" b="1" i="1" dirty="0"/>
          </a:p>
          <a:p>
            <a:pPr lvl="1"/>
            <a:endParaRPr lang="en-US" altLang="ko-KR" sz="2000" b="1" i="1" dirty="0"/>
          </a:p>
          <a:p>
            <a:pPr lvl="1"/>
            <a:r>
              <a:rPr lang="en-US" altLang="ko-KR" sz="2000" b="1" i="1" dirty="0" err="1"/>
              <a:t>docs</a:t>
            </a:r>
            <a:r>
              <a:rPr lang="en-US" altLang="ko-KR" sz="2000" b="1" i="1" baseline="-25000" dirty="0" err="1"/>
              <a:t>j</a:t>
            </a:r>
            <a:r>
              <a:rPr lang="en-US" altLang="ko-KR" sz="2000" b="1" i="1" dirty="0"/>
              <a:t> </a:t>
            </a:r>
            <a:r>
              <a:rPr lang="en-US" altLang="ko-KR" sz="2000" b="1" dirty="0">
                <a:sym typeface="Symbol" panose="05050102010706020507" pitchFamily="18" charset="2"/>
              </a:rPr>
              <a:t></a:t>
            </a:r>
            <a:r>
              <a:rPr lang="en-US" altLang="ko-KR" sz="2000" b="1" i="1" dirty="0"/>
              <a:t> </a:t>
            </a:r>
            <a:r>
              <a:rPr lang="en-US" altLang="ko-KR" sz="2000" b="1" dirty="0"/>
              <a:t>subset of </a:t>
            </a:r>
            <a:r>
              <a:rPr lang="en-US" altLang="ko-KR" sz="2000" b="1" i="1" dirty="0"/>
              <a:t>Examples</a:t>
            </a:r>
            <a:r>
              <a:rPr lang="en-US" altLang="ko-KR" sz="2000" b="1" dirty="0"/>
              <a:t> for which the target value is </a:t>
            </a:r>
            <a:r>
              <a:rPr lang="en-US" altLang="ko-KR" sz="2000" b="1" i="1" dirty="0" err="1"/>
              <a:t>v</a:t>
            </a:r>
            <a:r>
              <a:rPr lang="en-US" altLang="ko-KR" sz="2000" b="1" i="1" baseline="-25000" dirty="0" err="1"/>
              <a:t>j</a:t>
            </a:r>
            <a:r>
              <a:rPr lang="en-US" altLang="ko-KR" sz="2000" b="1" dirty="0"/>
              <a:t> </a:t>
            </a:r>
          </a:p>
          <a:p>
            <a:pPr lvl="1">
              <a:lnSpc>
                <a:spcPct val="110000"/>
              </a:lnSpc>
            </a:pPr>
            <a:r>
              <a:rPr lang="en-US" altLang="ko-KR" sz="2000" b="1" i="1" dirty="0" err="1"/>
              <a:t>Text</a:t>
            </a:r>
            <a:r>
              <a:rPr lang="en-US" altLang="ko-KR" sz="2000" b="1" i="1" baseline="-25000" dirty="0" err="1"/>
              <a:t>j</a:t>
            </a:r>
            <a:r>
              <a:rPr lang="en-US" altLang="ko-KR" sz="2000" b="1" dirty="0"/>
              <a:t> </a:t>
            </a:r>
            <a:r>
              <a:rPr lang="en-US" altLang="ko-KR" sz="2000" b="1" dirty="0">
                <a:sym typeface="Symbol" panose="05050102010706020507" pitchFamily="18" charset="2"/>
              </a:rPr>
              <a:t></a:t>
            </a:r>
            <a:r>
              <a:rPr lang="en-US" altLang="ko-KR" sz="2000" b="1" dirty="0"/>
              <a:t> a single document created by concatenating all members of </a:t>
            </a:r>
            <a:r>
              <a:rPr lang="en-US" altLang="ko-KR" sz="2000" b="1" i="1" dirty="0" err="1"/>
              <a:t>docs</a:t>
            </a:r>
            <a:r>
              <a:rPr lang="en-US" altLang="ko-KR" sz="2000" b="1" i="1" baseline="-25000" dirty="0" err="1"/>
              <a:t>j</a:t>
            </a:r>
            <a:endParaRPr lang="en-US" altLang="ko-KR" sz="2000" b="1" i="1" baseline="-25000" dirty="0"/>
          </a:p>
          <a:p>
            <a:pPr lvl="1"/>
            <a:r>
              <a:rPr lang="en-US" altLang="ko-KR" sz="2000" b="1" i="1" dirty="0"/>
              <a:t>n </a:t>
            </a:r>
            <a:r>
              <a:rPr lang="en-US" altLang="ko-KR" sz="2000" b="1" dirty="0">
                <a:sym typeface="Symbol" panose="05050102010706020507" pitchFamily="18" charset="2"/>
              </a:rPr>
              <a:t></a:t>
            </a:r>
            <a:r>
              <a:rPr lang="en-US" altLang="ko-KR" sz="2000" b="1" i="1" dirty="0"/>
              <a:t> </a:t>
            </a:r>
            <a:r>
              <a:rPr lang="en-US" altLang="ko-KR" sz="2000" b="1" dirty="0"/>
              <a:t>total number of words in </a:t>
            </a:r>
            <a:r>
              <a:rPr lang="en-US" altLang="ko-KR" sz="2000" b="1" i="1" dirty="0" err="1"/>
              <a:t>Text</a:t>
            </a:r>
            <a:r>
              <a:rPr lang="en-US" altLang="ko-KR" sz="2000" b="1" i="1" baseline="-25000" dirty="0" err="1"/>
              <a:t>j</a:t>
            </a:r>
            <a:r>
              <a:rPr lang="en-US" altLang="ko-KR" sz="2000" b="1" dirty="0"/>
              <a:t> (counting duplicate words multiple times)</a:t>
            </a:r>
            <a:r>
              <a:rPr lang="en-US" altLang="ko-KR" sz="2000" b="1" i="1" dirty="0"/>
              <a:t> </a:t>
            </a:r>
          </a:p>
          <a:p>
            <a:pPr lvl="1"/>
            <a:r>
              <a:rPr lang="en-US" altLang="ko-KR" sz="2000" b="1" dirty="0"/>
              <a:t>for each word</a:t>
            </a:r>
            <a:r>
              <a:rPr lang="en-US" altLang="ko-KR" sz="2000" b="1" i="1" dirty="0"/>
              <a:t> </a:t>
            </a:r>
            <a:r>
              <a:rPr lang="en-US" altLang="ko-KR" sz="2000" b="1" i="1" dirty="0" err="1"/>
              <a:t>w</a:t>
            </a:r>
            <a:r>
              <a:rPr lang="en-US" altLang="ko-KR" sz="2000" b="1" i="1" baseline="-25000" dirty="0" err="1"/>
              <a:t>k</a:t>
            </a:r>
            <a:r>
              <a:rPr lang="en-US" altLang="ko-KR" sz="2000" b="1" i="1" baseline="-25000" dirty="0"/>
              <a:t> </a:t>
            </a:r>
            <a:r>
              <a:rPr lang="en-US" altLang="ko-KR" sz="2000" b="1" dirty="0"/>
              <a:t>in </a:t>
            </a:r>
            <a:r>
              <a:rPr lang="en-US" altLang="ko-KR" sz="2000" b="1" i="1" dirty="0"/>
              <a:t>Vocabulary</a:t>
            </a:r>
          </a:p>
          <a:p>
            <a:pPr lvl="1">
              <a:buFontTx/>
              <a:buNone/>
            </a:pPr>
            <a:r>
              <a:rPr lang="en-US" altLang="ko-KR" sz="2000" b="1" i="1" dirty="0"/>
              <a:t>	</a:t>
            </a:r>
            <a:endParaRPr lang="en-US" altLang="ko-KR" sz="2000" b="1" i="1" dirty="0">
              <a:solidFill>
                <a:srgbClr val="0066CC"/>
              </a:solidFill>
            </a:endParaRPr>
          </a:p>
          <a:p>
            <a:pPr lvl="1">
              <a:buFontTx/>
              <a:buNone/>
            </a:pPr>
            <a:r>
              <a:rPr lang="en-US" altLang="ko-KR" sz="2000" b="1" i="1" dirty="0">
                <a:solidFill>
                  <a:srgbClr val="0066CC"/>
                </a:solidFill>
              </a:rPr>
              <a:t> </a:t>
            </a:r>
          </a:p>
          <a:p>
            <a:pPr lvl="1">
              <a:buFontTx/>
              <a:buNone/>
            </a:pPr>
            <a:endParaRPr lang="en-US" altLang="ko-KR" sz="2000" b="1" i="1" dirty="0">
              <a:solidFill>
                <a:srgbClr val="0066CC"/>
              </a:solidFill>
            </a:endParaRPr>
          </a:p>
          <a:p>
            <a:pPr lvl="1">
              <a:buFontTx/>
              <a:buNone/>
            </a:pPr>
            <a:r>
              <a:rPr lang="en-US" altLang="ko-KR" sz="2000" b="1" i="1" dirty="0">
                <a:solidFill>
                  <a:srgbClr val="0066CC"/>
                </a:solidFill>
              </a:rPr>
              <a:t> </a:t>
            </a:r>
            <a:r>
              <a:rPr lang="en-US" altLang="ko-KR" sz="2000" b="1" i="1" dirty="0" err="1"/>
              <a:t>n</a:t>
            </a:r>
            <a:r>
              <a:rPr lang="en-US" altLang="ko-KR" sz="2000" b="1" i="1" baseline="-25000" dirty="0" err="1"/>
              <a:t>k</a:t>
            </a:r>
            <a:r>
              <a:rPr lang="en-US" altLang="ko-KR" sz="2000" b="1" i="1" baseline="-25000" dirty="0"/>
              <a:t> </a:t>
            </a:r>
            <a:r>
              <a:rPr lang="en-US" altLang="ko-KR" sz="2000" b="1" dirty="0">
                <a:sym typeface="Symbol" panose="05050102010706020507" pitchFamily="18" charset="2"/>
              </a:rPr>
              <a:t> number of times word </a:t>
            </a:r>
            <a:r>
              <a:rPr lang="en-US" altLang="ko-KR" sz="2000" b="1" i="1" dirty="0" err="1"/>
              <a:t>w</a:t>
            </a:r>
            <a:r>
              <a:rPr lang="en-US" altLang="ko-KR" sz="2000" b="1" i="1" baseline="-25000" dirty="0" err="1"/>
              <a:t>k</a:t>
            </a:r>
            <a:r>
              <a:rPr lang="en-US" altLang="ko-KR" sz="2000" b="1" i="1" baseline="-25000" dirty="0"/>
              <a:t> </a:t>
            </a:r>
            <a:r>
              <a:rPr lang="en-US" altLang="ko-KR" sz="2000" b="1" dirty="0">
                <a:sym typeface="Symbol" panose="05050102010706020507" pitchFamily="18" charset="2"/>
              </a:rPr>
              <a:t>occurs in </a:t>
            </a:r>
            <a:r>
              <a:rPr lang="en-US" altLang="ko-KR" sz="2000" b="1" i="1" dirty="0" err="1"/>
              <a:t>Text</a:t>
            </a:r>
            <a:r>
              <a:rPr lang="en-US" altLang="ko-KR" sz="2000" b="1" i="1" baseline="-25000" dirty="0" err="1"/>
              <a:t>j</a:t>
            </a:r>
            <a:r>
              <a:rPr lang="en-US" altLang="ko-KR" sz="2000" b="1" dirty="0"/>
              <a:t> </a:t>
            </a:r>
          </a:p>
          <a:p>
            <a:pPr marL="457200" lvl="1" indent="0">
              <a:lnSpc>
                <a:spcPct val="110000"/>
              </a:lnSpc>
              <a:buNone/>
            </a:pPr>
            <a:endParaRPr lang="en-US" altLang="ko-KR" sz="2000" dirty="0"/>
          </a:p>
          <a:p>
            <a:endParaRPr lang="en-US" dirty="0"/>
          </a:p>
        </p:txBody>
      </p:sp>
      <p:pic>
        <p:nvPicPr>
          <p:cNvPr id="4" name="Picture 4">
            <a:extLst>
              <a:ext uri="{FF2B5EF4-FFF2-40B4-BE49-F238E27FC236}">
                <a16:creationId xmlns:a16="http://schemas.microsoft.com/office/drawing/2014/main" id="{7869A5EF-1E33-4868-BF3F-CEA8D170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35" y="3429000"/>
            <a:ext cx="2924175"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51C4969F-5E81-463F-AF0C-1FC241DF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019" y="5690741"/>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EB3FB86-0700-4212-ACED-FF17B0466CD4}"/>
              </a:ext>
            </a:extLst>
          </p:cNvPr>
          <p:cNvSpPr txBox="1"/>
          <p:nvPr/>
        </p:nvSpPr>
        <p:spPr>
          <a:xfrm>
            <a:off x="209550" y="1384532"/>
            <a:ext cx="11811000" cy="369332"/>
          </a:xfrm>
          <a:prstGeom prst="rect">
            <a:avLst/>
          </a:prstGeom>
          <a:noFill/>
        </p:spPr>
        <p:txBody>
          <a:bodyPr wrap="square" rtlCol="0">
            <a:spAutoFit/>
          </a:bodyPr>
          <a:lstStyle/>
          <a:p>
            <a:r>
              <a:rPr lang="en-US" dirty="0"/>
              <a:t>[ V: Class , W: Word, doc : Documents]</a:t>
            </a:r>
          </a:p>
        </p:txBody>
      </p:sp>
      <p:sp>
        <p:nvSpPr>
          <p:cNvPr id="7" name="Footer Placeholder 6">
            <a:extLst>
              <a:ext uri="{FF2B5EF4-FFF2-40B4-BE49-F238E27FC236}">
                <a16:creationId xmlns:a16="http://schemas.microsoft.com/office/drawing/2014/main" id="{5C8628D8-3570-43C8-BC48-0A4FA69AF3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7009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DA30-37D9-4FF2-8115-380F783EA1F1}"/>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dirty="0"/>
              <a:t>S2:</a:t>
            </a:r>
            <a:r>
              <a:rPr lang="en-US" altLang="ko-KR" dirty="0"/>
              <a:t>CLASSIFY_NAIVE_BAYES_TEXT (</a:t>
            </a:r>
            <a:r>
              <a:rPr lang="en-US" altLang="ko-KR" i="1" dirty="0"/>
              <a:t>Doc</a:t>
            </a:r>
            <a:r>
              <a:rPr lang="en-US" altLang="ko-KR" dirty="0"/>
              <a:t>)</a:t>
            </a:r>
            <a:endParaRPr lang="en-US" dirty="0"/>
          </a:p>
        </p:txBody>
      </p:sp>
      <p:sp>
        <p:nvSpPr>
          <p:cNvPr id="3" name="Content Placeholder 2">
            <a:extLst>
              <a:ext uri="{FF2B5EF4-FFF2-40B4-BE49-F238E27FC236}">
                <a16:creationId xmlns:a16="http://schemas.microsoft.com/office/drawing/2014/main" id="{7D80B60F-FA33-44D6-B4C0-D54530388B71}"/>
              </a:ext>
            </a:extLst>
          </p:cNvPr>
          <p:cNvSpPr>
            <a:spLocks noGrp="1"/>
          </p:cNvSpPr>
          <p:nvPr>
            <p:ph idx="1"/>
          </p:nvPr>
        </p:nvSpPr>
        <p:spPr/>
        <p:txBody>
          <a:bodyPr/>
          <a:lstStyle/>
          <a:p>
            <a:r>
              <a:rPr lang="en-US" altLang="ko-KR" i="1" dirty="0"/>
              <a:t>positions</a:t>
            </a:r>
            <a:r>
              <a:rPr lang="en-US" altLang="ko-KR" dirty="0"/>
              <a:t> </a:t>
            </a:r>
            <a:r>
              <a:rPr lang="en-US" altLang="ko-KR" dirty="0">
                <a:sym typeface="Symbol" panose="05050102010706020507" pitchFamily="18" charset="2"/>
              </a:rPr>
              <a:t></a:t>
            </a:r>
            <a:r>
              <a:rPr lang="en-US" altLang="ko-KR" dirty="0"/>
              <a:t> all word positions in </a:t>
            </a:r>
            <a:r>
              <a:rPr lang="en-US" altLang="ko-KR" i="1" dirty="0"/>
              <a:t>Doc</a:t>
            </a:r>
            <a:r>
              <a:rPr lang="en-US" altLang="ko-KR" dirty="0"/>
              <a:t> that contain tokens found in </a:t>
            </a:r>
            <a:r>
              <a:rPr lang="en-US" altLang="ko-KR" i="1" dirty="0"/>
              <a:t>Vocabulary</a:t>
            </a:r>
          </a:p>
          <a:p>
            <a:r>
              <a:rPr lang="en-US" altLang="ko-KR" dirty="0"/>
              <a:t>Return </a:t>
            </a:r>
            <a:r>
              <a:rPr lang="en-US" altLang="ko-KR" i="1" dirty="0" err="1"/>
              <a:t>v</a:t>
            </a:r>
            <a:r>
              <a:rPr lang="en-US" altLang="ko-KR" i="1" baseline="-25000" dirty="0" err="1"/>
              <a:t>NB</a:t>
            </a:r>
            <a:r>
              <a:rPr lang="en-US" altLang="ko-KR" baseline="-25000" dirty="0"/>
              <a:t> </a:t>
            </a:r>
            <a:r>
              <a:rPr lang="en-US" altLang="ko-KR" dirty="0"/>
              <a:t>where</a:t>
            </a:r>
          </a:p>
          <a:p>
            <a:endParaRPr lang="en-US" dirty="0"/>
          </a:p>
        </p:txBody>
      </p:sp>
      <p:pic>
        <p:nvPicPr>
          <p:cNvPr id="4" name="Picture 6">
            <a:extLst>
              <a:ext uri="{FF2B5EF4-FFF2-40B4-BE49-F238E27FC236}">
                <a16:creationId xmlns:a16="http://schemas.microsoft.com/office/drawing/2014/main" id="{32DCDD9A-2034-4F9B-9545-E812429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93" y="3198130"/>
            <a:ext cx="7544729" cy="79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8DC73FE-1002-4186-8D25-EF4CD84FE6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8178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459B53B-CA22-4208-AA81-FF1C2BDAF015}"/>
              </a:ext>
            </a:extLst>
          </p:cNvPr>
          <p:cNvSpPr>
            <a:spLocks noGrp="1" noChangeArrowheads="1"/>
          </p:cNvSpPr>
          <p:nvPr>
            <p:ph type="title"/>
          </p:nvPr>
        </p:nvSpPr>
        <p:spPr>
          <a:xfrm>
            <a:off x="0" y="0"/>
            <a:ext cx="12192000" cy="733425"/>
          </a:xfrm>
          <a:solidFill>
            <a:schemeClr val="accent1">
              <a:lumMod val="20000"/>
              <a:lumOff val="80000"/>
            </a:schemeClr>
          </a:solidFill>
        </p:spPr>
        <p:txBody>
          <a:bodyPr/>
          <a:lstStyle/>
          <a:p>
            <a:r>
              <a:rPr lang="en-US" altLang="ko-KR" dirty="0"/>
              <a:t>Twenty NewsGroups</a:t>
            </a:r>
          </a:p>
        </p:txBody>
      </p:sp>
      <p:sp>
        <p:nvSpPr>
          <p:cNvPr id="223235" name="Rectangle 3">
            <a:extLst>
              <a:ext uri="{FF2B5EF4-FFF2-40B4-BE49-F238E27FC236}">
                <a16:creationId xmlns:a16="http://schemas.microsoft.com/office/drawing/2014/main" id="{647165A6-735C-410A-8984-42E508930954}"/>
              </a:ext>
            </a:extLst>
          </p:cNvPr>
          <p:cNvSpPr>
            <a:spLocks noGrp="1" noChangeArrowheads="1"/>
          </p:cNvSpPr>
          <p:nvPr>
            <p:ph type="body" idx="1"/>
          </p:nvPr>
        </p:nvSpPr>
        <p:spPr>
          <a:xfrm>
            <a:off x="464234" y="2057400"/>
            <a:ext cx="9594166" cy="4343400"/>
          </a:xfrm>
        </p:spPr>
        <p:txBody>
          <a:bodyPr/>
          <a:lstStyle/>
          <a:p>
            <a:r>
              <a:rPr lang="en-US" altLang="ko-KR" sz="2400" dirty="0"/>
              <a:t>Given 1000 training documents from each group Learn to classify new documents according to which newsgroup it came from</a:t>
            </a:r>
          </a:p>
          <a:p>
            <a:endParaRPr lang="en-US" altLang="ko-KR" sz="2400" dirty="0"/>
          </a:p>
          <a:p>
            <a:endParaRPr lang="en-US" altLang="ko-KR" sz="2400" dirty="0"/>
          </a:p>
          <a:p>
            <a:endParaRPr lang="en-US" altLang="ko-KR" sz="2400" dirty="0"/>
          </a:p>
          <a:p>
            <a:endParaRPr lang="en-US" altLang="ko-KR" sz="2400" dirty="0"/>
          </a:p>
          <a:p>
            <a:endParaRPr lang="en-US" altLang="ko-KR" sz="2400" dirty="0"/>
          </a:p>
          <a:p>
            <a:endParaRPr lang="en-US" altLang="ko-KR" sz="1800" dirty="0"/>
          </a:p>
          <a:p>
            <a:r>
              <a:rPr lang="en-US" altLang="ko-KR" sz="2400" dirty="0"/>
              <a:t>Naive Bayes: 89% classification accuracy</a:t>
            </a:r>
          </a:p>
        </p:txBody>
      </p:sp>
      <p:graphicFrame>
        <p:nvGraphicFramePr>
          <p:cNvPr id="223303" name="Group 71">
            <a:extLst>
              <a:ext uri="{FF2B5EF4-FFF2-40B4-BE49-F238E27FC236}">
                <a16:creationId xmlns:a16="http://schemas.microsoft.com/office/drawing/2014/main" id="{E12ECF46-88E6-4942-8FB8-690955953A85}"/>
              </a:ext>
            </a:extLst>
          </p:cNvPr>
          <p:cNvGraphicFramePr>
            <a:graphicFrameLocks noGrp="1"/>
          </p:cNvGraphicFramePr>
          <p:nvPr>
            <p:extLst/>
          </p:nvPr>
        </p:nvGraphicFramePr>
        <p:xfrm>
          <a:off x="464234" y="2728119"/>
          <a:ext cx="9764151" cy="2590800"/>
        </p:xfrm>
        <a:graphic>
          <a:graphicData uri="http://schemas.openxmlformats.org/drawingml/2006/table">
            <a:tbl>
              <a:tblPr/>
              <a:tblGrid>
                <a:gridCol w="3164308">
                  <a:extLst>
                    <a:ext uri="{9D8B030D-6E8A-4147-A177-3AD203B41FA5}">
                      <a16:colId xmlns:a16="http://schemas.microsoft.com/office/drawing/2014/main" val="2148668358"/>
                    </a:ext>
                  </a:extLst>
                </a:gridCol>
                <a:gridCol w="2169811">
                  <a:extLst>
                    <a:ext uri="{9D8B030D-6E8A-4147-A177-3AD203B41FA5}">
                      <a16:colId xmlns:a16="http://schemas.microsoft.com/office/drawing/2014/main" val="3011027166"/>
                    </a:ext>
                  </a:extLst>
                </a:gridCol>
                <a:gridCol w="2531447">
                  <a:extLst>
                    <a:ext uri="{9D8B030D-6E8A-4147-A177-3AD203B41FA5}">
                      <a16:colId xmlns:a16="http://schemas.microsoft.com/office/drawing/2014/main" val="3716693835"/>
                    </a:ext>
                  </a:extLst>
                </a:gridCol>
                <a:gridCol w="1898585">
                  <a:extLst>
                    <a:ext uri="{9D8B030D-6E8A-4147-A177-3AD203B41FA5}">
                      <a16:colId xmlns:a16="http://schemas.microsoft.com/office/drawing/2014/main" val="3540988679"/>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comp.graphics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rPr>
                        <a:t>comp.os.ms-</a:t>
                      </a: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windows.misc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comp.sys.ibm.pc.hardware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comp.sys.mac.hardware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comp.windows.x</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misc.forsale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rec.autos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rec.motorcycles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rec.sport.baseball</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rec.sport.hockey</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alt.atheism</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soc.religion.christian</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talk.religion.misc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talk.politics.mideast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talk.politics.guns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sci.space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sci.crypt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sci.electronics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sci.med</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81369411"/>
                  </a:ext>
                </a:extLst>
              </a:tr>
            </a:tbl>
          </a:graphicData>
        </a:graphic>
      </p:graphicFrame>
      <p:sp>
        <p:nvSpPr>
          <p:cNvPr id="2" name="Footer Placeholder 1">
            <a:extLst>
              <a:ext uri="{FF2B5EF4-FFF2-40B4-BE49-F238E27FC236}">
                <a16:creationId xmlns:a16="http://schemas.microsoft.com/office/drawing/2014/main" id="{7A861D79-89DB-4A4E-B0B2-6E497CF0F9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39547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C1287B51-E900-4304-B336-AF1A77676306}"/>
              </a:ext>
            </a:extLst>
          </p:cNvPr>
          <p:cNvSpPr>
            <a:spLocks noGrp="1" noChangeArrowheads="1"/>
          </p:cNvSpPr>
          <p:nvPr>
            <p:ph type="title"/>
          </p:nvPr>
        </p:nvSpPr>
        <p:spPr>
          <a:xfrm>
            <a:off x="0" y="0"/>
            <a:ext cx="12192000" cy="956603"/>
          </a:xfrm>
          <a:solidFill>
            <a:schemeClr val="accent1">
              <a:lumMod val="20000"/>
              <a:lumOff val="80000"/>
            </a:schemeClr>
          </a:solidFill>
        </p:spPr>
        <p:txBody>
          <a:bodyPr/>
          <a:lstStyle/>
          <a:p>
            <a:r>
              <a:rPr lang="en-US" altLang="ko-KR" sz="4000" dirty="0"/>
              <a:t>Learning Curve for 20 Newsgroups</a:t>
            </a:r>
          </a:p>
        </p:txBody>
      </p:sp>
      <p:sp>
        <p:nvSpPr>
          <p:cNvPr id="225283" name="Rectangle 3">
            <a:extLst>
              <a:ext uri="{FF2B5EF4-FFF2-40B4-BE49-F238E27FC236}">
                <a16:creationId xmlns:a16="http://schemas.microsoft.com/office/drawing/2014/main" id="{EA51EC0B-1C21-425A-B00D-9F556BD1AECE}"/>
              </a:ext>
            </a:extLst>
          </p:cNvPr>
          <p:cNvSpPr>
            <a:spLocks noGrp="1" noChangeArrowheads="1"/>
          </p:cNvSpPr>
          <p:nvPr>
            <p:ph type="body" idx="1"/>
          </p:nvPr>
        </p:nvSpPr>
        <p:spPr>
          <a:xfrm>
            <a:off x="2667000" y="5791200"/>
            <a:ext cx="7239000" cy="533400"/>
          </a:xfrm>
        </p:spPr>
        <p:txBody>
          <a:bodyPr/>
          <a:lstStyle/>
          <a:p>
            <a:r>
              <a:rPr lang="en-US" altLang="ko-KR" sz="2400" dirty="0"/>
              <a:t>Accuracy vs. Training set size (1/3 withheld for test)</a:t>
            </a:r>
          </a:p>
        </p:txBody>
      </p:sp>
      <p:pic>
        <p:nvPicPr>
          <p:cNvPr id="225284" name="Picture 4">
            <a:extLst>
              <a:ext uri="{FF2B5EF4-FFF2-40B4-BE49-F238E27FC236}">
                <a16:creationId xmlns:a16="http://schemas.microsoft.com/office/drawing/2014/main" id="{8CA06DD7-ED25-48A5-BD95-B20608F1B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97050"/>
            <a:ext cx="6305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08586354-3797-4CF7-AF8A-3045436E4DA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747187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AA-BCCA-48EF-8BD8-E02679867D0C}"/>
              </a:ext>
            </a:extLst>
          </p:cNvPr>
          <p:cNvSpPr>
            <a:spLocks noGrp="1"/>
          </p:cNvSpPr>
          <p:nvPr>
            <p:ph type="title"/>
          </p:nvPr>
        </p:nvSpPr>
        <p:spPr>
          <a:xfrm>
            <a:off x="0" y="-28769"/>
            <a:ext cx="12192000" cy="760290"/>
          </a:xfrm>
          <a:solidFill>
            <a:schemeClr val="accent1">
              <a:lumMod val="20000"/>
              <a:lumOff val="80000"/>
            </a:schemeClr>
          </a:solidFill>
        </p:spPr>
        <p:txBody>
          <a:bodyPr>
            <a:normAutofit/>
          </a:bodyPr>
          <a:lstStyle/>
          <a:p>
            <a:r>
              <a:rPr lang="en-US" b="1" dirty="0"/>
              <a:t>Example</a:t>
            </a:r>
            <a:r>
              <a:rPr lang="en-US" dirty="0"/>
              <a:t> : </a:t>
            </a:r>
          </a:p>
        </p:txBody>
      </p:sp>
      <p:sp>
        <p:nvSpPr>
          <p:cNvPr id="3" name="Content Placeholder 2">
            <a:extLst>
              <a:ext uri="{FF2B5EF4-FFF2-40B4-BE49-F238E27FC236}">
                <a16:creationId xmlns:a16="http://schemas.microsoft.com/office/drawing/2014/main" id="{2DAD8406-65AB-45C5-9DCE-2F99488CCCA9}"/>
              </a:ext>
            </a:extLst>
          </p:cNvPr>
          <p:cNvSpPr>
            <a:spLocks noGrp="1"/>
          </p:cNvSpPr>
          <p:nvPr>
            <p:ph idx="1"/>
          </p:nvPr>
        </p:nvSpPr>
        <p:spPr>
          <a:xfrm>
            <a:off x="126610" y="1026942"/>
            <a:ext cx="4509398" cy="5711483"/>
          </a:xfrm>
        </p:spPr>
        <p:txBody>
          <a:bodyPr>
            <a:normAutofit/>
          </a:bodyPr>
          <a:lstStyle/>
          <a:p>
            <a:pPr algn="just"/>
            <a:r>
              <a:rPr lang="en-US" sz="2000" dirty="0"/>
              <a:t> In the example, we are given a sentence “ </a:t>
            </a:r>
            <a:r>
              <a:rPr lang="en-US" sz="2000" b="1" i="1" dirty="0"/>
              <a:t>A very close game</a:t>
            </a:r>
            <a:r>
              <a:rPr lang="en-US" sz="2000" dirty="0"/>
              <a:t>”, a training set of five sentences (as shown below), and their corresponding category (Sports or Not Sports). </a:t>
            </a:r>
          </a:p>
          <a:p>
            <a:pPr algn="just"/>
            <a:r>
              <a:rPr lang="en-US" sz="2000" dirty="0"/>
              <a:t>The goal is to build a Naive Bayes classifier that will tell us which category the sentence “ </a:t>
            </a:r>
            <a:r>
              <a:rPr lang="en-US" sz="2000" b="1" i="1" dirty="0"/>
              <a:t>A very close game</a:t>
            </a:r>
            <a:r>
              <a:rPr lang="en-US" sz="2000" dirty="0"/>
              <a:t>” belongs to. </a:t>
            </a:r>
          </a:p>
          <a:p>
            <a:pPr algn="just"/>
            <a:r>
              <a:rPr lang="en-US" sz="2000" dirty="0"/>
              <a:t>Applying a Naive Bayes classifier, thus the strategy would be calculating the probability of both “A very close game</a:t>
            </a:r>
            <a:r>
              <a:rPr lang="en-US" sz="2000" b="1" dirty="0"/>
              <a:t> is Sports</a:t>
            </a:r>
            <a:r>
              <a:rPr lang="en-US" sz="2000" dirty="0"/>
              <a:t>”, as well as it’s </a:t>
            </a:r>
            <a:r>
              <a:rPr lang="en-US" sz="2000" b="1" i="1" dirty="0"/>
              <a:t>Not Sports. </a:t>
            </a:r>
            <a:r>
              <a:rPr lang="en-US" sz="2000" dirty="0"/>
              <a:t>The one with the higher probability will be the result.</a:t>
            </a:r>
          </a:p>
          <a:p>
            <a:endParaRPr lang="en-US" sz="1600" dirty="0"/>
          </a:p>
        </p:txBody>
      </p:sp>
      <p:pic>
        <p:nvPicPr>
          <p:cNvPr id="17410" name="Picture 2" descr="https://cdn-images-1.medium.com/max/800/0*cKgL5LjvVBeBVIVi.png">
            <a:extLst>
              <a:ext uri="{FF2B5EF4-FFF2-40B4-BE49-F238E27FC236}">
                <a16:creationId xmlns:a16="http://schemas.microsoft.com/office/drawing/2014/main" id="{D9814663-D334-402B-A7EF-512875F0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29"/>
          <a:stretch/>
        </p:blipFill>
        <p:spPr bwMode="auto">
          <a:xfrm>
            <a:off x="5201530" y="1026942"/>
            <a:ext cx="5940082" cy="407178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7C143F-2756-41B4-9CA6-2FF7BBB5C51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20858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a:xfrm>
            <a:off x="0" y="0"/>
            <a:ext cx="12192000" cy="933061"/>
          </a:xfrm>
          <a:solidFill>
            <a:schemeClr val="accent1">
              <a:lumMod val="20000"/>
              <a:lumOff val="80000"/>
            </a:schemeClr>
          </a:solidFill>
        </p:spPr>
        <p:txBody>
          <a:bodyPr/>
          <a:lstStyle/>
          <a:p>
            <a:r>
              <a:rPr lang="en-US" b="1" dirty="0"/>
              <a:t>Supervised Learning Use cases</a:t>
            </a:r>
          </a:p>
        </p:txBody>
      </p:sp>
      <p:pic>
        <p:nvPicPr>
          <p:cNvPr id="3074" name="Picture 2" descr="Machine Learning Use Case - What is Machine Learning - Edureka">
            <a:extLst>
              <a:ext uri="{FF2B5EF4-FFF2-40B4-BE49-F238E27FC236}">
                <a16:creationId xmlns:a16="http://schemas.microsoft.com/office/drawing/2014/main" id="{BB2BBA59-DF34-4090-991F-9679ACCE9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79" y="1544390"/>
            <a:ext cx="5982478" cy="22998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32527F-6C5D-403C-BC34-0DA29E92F9B7}"/>
              </a:ext>
            </a:extLst>
          </p:cNvPr>
          <p:cNvSpPr/>
          <p:nvPr/>
        </p:nvSpPr>
        <p:spPr>
          <a:xfrm>
            <a:off x="2640563" y="4399209"/>
            <a:ext cx="8985379" cy="823302"/>
          </a:xfrm>
          <a:prstGeom prst="rect">
            <a:avLst/>
          </a:prstGeom>
        </p:spPr>
        <p:txBody>
          <a:bodyPr wrap="square">
            <a:spAutoFit/>
          </a:bodyPr>
          <a:lstStyle/>
          <a:p>
            <a:pPr algn="just" fontAlgn="base">
              <a:lnSpc>
                <a:spcPts val="1900"/>
              </a:lnSpc>
              <a:spcAft>
                <a:spcPts val="1440"/>
              </a:spcAft>
            </a:pPr>
            <a:r>
              <a:rPr lang="en-US" b="1" dirty="0">
                <a:solidFill>
                  <a:srgbClr val="555555"/>
                </a:solidFill>
                <a:latin typeface="verdana" panose="020B0604030504040204" pitchFamily="34" charset="0"/>
              </a:rPr>
              <a:t>Cortana</a:t>
            </a:r>
            <a:r>
              <a:rPr lang="en-US" dirty="0">
                <a:solidFill>
                  <a:srgbClr val="555555"/>
                </a:solidFill>
                <a:latin typeface="verdana" panose="020B0604030504040204" pitchFamily="34" charset="0"/>
              </a:rPr>
              <a:t> or any speech automated system in your </a:t>
            </a:r>
            <a:r>
              <a:rPr lang="en-US" b="1" i="1" dirty="0">
                <a:solidFill>
                  <a:srgbClr val="555555"/>
                </a:solidFill>
                <a:latin typeface="verdana" panose="020B0604030504040204" pitchFamily="34" charset="0"/>
              </a:rPr>
              <a:t>mobile phone trains your voice and then starts </a:t>
            </a:r>
            <a:r>
              <a:rPr lang="en-US" i="1" dirty="0">
                <a:solidFill>
                  <a:srgbClr val="555555"/>
                </a:solidFill>
                <a:latin typeface="verdana" panose="020B0604030504040204" pitchFamily="34" charset="0"/>
              </a:rPr>
              <a:t>working based on this training</a:t>
            </a:r>
            <a:r>
              <a:rPr lang="en-US" dirty="0">
                <a:solidFill>
                  <a:srgbClr val="555555"/>
                </a:solidFill>
                <a:latin typeface="verdana" panose="020B0604030504040204" pitchFamily="34" charset="0"/>
              </a:rPr>
              <a:t>. This is an application of Supervised Learning</a:t>
            </a:r>
            <a:endParaRPr lang="en-US" b="0" i="0" dirty="0">
              <a:solidFill>
                <a:srgbClr val="333333"/>
              </a:solidFill>
              <a:effectLst/>
              <a:latin typeface="Open sans"/>
            </a:endParaRPr>
          </a:p>
        </p:txBody>
      </p:sp>
    </p:spTree>
    <p:extLst>
      <p:ext uri="{BB962C8B-B14F-4D97-AF65-F5344CB8AC3E}">
        <p14:creationId xmlns:p14="http://schemas.microsoft.com/office/powerpoint/2010/main" val="1611781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430F-9112-408D-9DC9-6E09917F429F}"/>
              </a:ext>
            </a:extLst>
          </p:cNvPr>
          <p:cNvSpPr>
            <a:spLocks noGrp="1"/>
          </p:cNvSpPr>
          <p:nvPr>
            <p:ph type="title"/>
          </p:nvPr>
        </p:nvSpPr>
        <p:spPr>
          <a:xfrm>
            <a:off x="0" y="1"/>
            <a:ext cx="12192000" cy="1012874"/>
          </a:xfrm>
          <a:solidFill>
            <a:schemeClr val="accent1">
              <a:lumMod val="20000"/>
              <a:lumOff val="80000"/>
            </a:schemeClr>
          </a:solidFill>
        </p:spPr>
        <p:txBody>
          <a:bodyPr/>
          <a:lstStyle/>
          <a:p>
            <a:r>
              <a:rPr lang="en-US" b="1" dirty="0"/>
              <a:t>Step 1: Feature Engineering</a:t>
            </a:r>
            <a:endParaRPr lang="en-US" dirty="0"/>
          </a:p>
        </p:txBody>
      </p:sp>
      <p:sp>
        <p:nvSpPr>
          <p:cNvPr id="3" name="Content Placeholder 2">
            <a:extLst>
              <a:ext uri="{FF2B5EF4-FFF2-40B4-BE49-F238E27FC236}">
                <a16:creationId xmlns:a16="http://schemas.microsoft.com/office/drawing/2014/main" id="{2D452499-B92E-4EFC-8BEF-0A34C5817532}"/>
              </a:ext>
            </a:extLst>
          </p:cNvPr>
          <p:cNvSpPr>
            <a:spLocks noGrp="1"/>
          </p:cNvSpPr>
          <p:nvPr>
            <p:ph idx="1"/>
          </p:nvPr>
        </p:nvSpPr>
        <p:spPr>
          <a:xfrm>
            <a:off x="1049215" y="1314132"/>
            <a:ext cx="10515600" cy="4351338"/>
          </a:xfrm>
        </p:spPr>
        <p:txBody>
          <a:bodyPr/>
          <a:lstStyle/>
          <a:p>
            <a:r>
              <a:rPr lang="en-US" b="1" dirty="0"/>
              <a:t>word frequencies</a:t>
            </a:r>
            <a:r>
              <a:rPr lang="en-US" dirty="0"/>
              <a:t>, i.e., counting the occurrence of every word in the document. </a:t>
            </a:r>
          </a:p>
          <a:p>
            <a:r>
              <a:rPr lang="en-US" b="1" i="1" dirty="0"/>
              <a:t>P( a very close game) </a:t>
            </a:r>
            <a:r>
              <a:rPr lang="en-US" dirty="0"/>
              <a:t>= P(a) X P(very) X P(close) X P(game)</a:t>
            </a:r>
          </a:p>
          <a:p>
            <a:r>
              <a:rPr lang="en-US" b="1" i="1" dirty="0"/>
              <a:t>P(a very close game | Sports) </a:t>
            </a:r>
            <a:r>
              <a:rPr lang="en-US" dirty="0"/>
              <a:t>=  P(</a:t>
            </a:r>
            <a:r>
              <a:rPr lang="en-US" dirty="0" err="1"/>
              <a:t>a|Sports</a:t>
            </a:r>
            <a:r>
              <a:rPr lang="en-US" dirty="0"/>
              <a:t>) X P(</a:t>
            </a:r>
            <a:r>
              <a:rPr lang="en-US" dirty="0" err="1"/>
              <a:t>Very|Sports</a:t>
            </a:r>
            <a:r>
              <a:rPr lang="en-US" dirty="0"/>
              <a:t>) X P(</a:t>
            </a:r>
            <a:r>
              <a:rPr lang="en-US" dirty="0" err="1"/>
              <a:t>close|Sports</a:t>
            </a:r>
            <a:r>
              <a:rPr lang="en-US" dirty="0"/>
              <a:t>) X P(</a:t>
            </a:r>
            <a:r>
              <a:rPr lang="en-US" dirty="0" err="1"/>
              <a:t>game|Sports</a:t>
            </a:r>
            <a:r>
              <a:rPr lang="en-US" dirty="0"/>
              <a:t>)</a:t>
            </a:r>
          </a:p>
          <a:p>
            <a:r>
              <a:rPr lang="en-US" b="1" dirty="0"/>
              <a:t>P(</a:t>
            </a:r>
            <a:r>
              <a:rPr lang="en-US" b="1" i="1" dirty="0"/>
              <a:t>a very close game</a:t>
            </a:r>
            <a:r>
              <a:rPr lang="en-US" b="1" dirty="0"/>
              <a:t> | </a:t>
            </a:r>
            <a:r>
              <a:rPr lang="en-US" b="1" i="1" dirty="0"/>
              <a:t>Not Sports</a:t>
            </a:r>
            <a:r>
              <a:rPr lang="en-US" b="1" dirty="0"/>
              <a:t>)</a:t>
            </a:r>
            <a:r>
              <a:rPr lang="en-US" dirty="0"/>
              <a:t> = P(</a:t>
            </a:r>
            <a:r>
              <a:rPr lang="en-US" i="1" dirty="0"/>
              <a:t>a</a:t>
            </a:r>
            <a:r>
              <a:rPr lang="en-US" dirty="0"/>
              <a:t> | </a:t>
            </a:r>
            <a:r>
              <a:rPr lang="en-US" i="1" dirty="0"/>
              <a:t>Not Sports</a:t>
            </a:r>
            <a:r>
              <a:rPr lang="en-US" dirty="0"/>
              <a:t>) x P(</a:t>
            </a:r>
            <a:r>
              <a:rPr lang="en-US" i="1" dirty="0"/>
              <a:t>very</a:t>
            </a:r>
            <a:r>
              <a:rPr lang="en-US" dirty="0"/>
              <a:t> | </a:t>
            </a:r>
            <a:r>
              <a:rPr lang="en-US" i="1" dirty="0"/>
              <a:t>Not Sports</a:t>
            </a:r>
            <a:r>
              <a:rPr lang="en-US" dirty="0"/>
              <a:t>) x P(</a:t>
            </a:r>
            <a:r>
              <a:rPr lang="en-US" i="1" dirty="0"/>
              <a:t>close</a:t>
            </a:r>
            <a:r>
              <a:rPr lang="en-US" dirty="0"/>
              <a:t> | </a:t>
            </a:r>
            <a:r>
              <a:rPr lang="en-US" i="1" dirty="0"/>
              <a:t>Not Sports</a:t>
            </a:r>
            <a:r>
              <a:rPr lang="en-US" dirty="0"/>
              <a:t>) x P(</a:t>
            </a:r>
            <a:r>
              <a:rPr lang="en-US" i="1" dirty="0"/>
              <a:t>game</a:t>
            </a:r>
            <a:r>
              <a:rPr lang="en-US" dirty="0"/>
              <a:t> | </a:t>
            </a:r>
            <a:r>
              <a:rPr lang="en-US" i="1" dirty="0"/>
              <a:t>Not Sports</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AE0487BB-3C81-4F32-AAB9-79BA88EFD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81929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D5A-C70F-4128-A0C0-143387136A43}"/>
              </a:ext>
            </a:extLst>
          </p:cNvPr>
          <p:cNvSpPr>
            <a:spLocks noGrp="1"/>
          </p:cNvSpPr>
          <p:nvPr>
            <p:ph type="title"/>
          </p:nvPr>
        </p:nvSpPr>
        <p:spPr>
          <a:xfrm>
            <a:off x="0" y="0"/>
            <a:ext cx="12192000" cy="503853"/>
          </a:xfrm>
          <a:solidFill>
            <a:schemeClr val="accent1">
              <a:lumMod val="20000"/>
              <a:lumOff val="80000"/>
            </a:schemeClr>
          </a:solidFill>
        </p:spPr>
        <p:txBody>
          <a:bodyPr>
            <a:normAutofit fontScale="90000"/>
          </a:bodyPr>
          <a:lstStyle/>
          <a:p>
            <a:r>
              <a:rPr lang="en-US" b="1" dirty="0"/>
              <a:t>Step 2: Calculating the probabilities </a:t>
            </a:r>
            <a:endParaRPr lang="en-US" dirty="0"/>
          </a:p>
        </p:txBody>
      </p:sp>
      <p:sp>
        <p:nvSpPr>
          <p:cNvPr id="5" name="Footer Placeholder 4">
            <a:extLst>
              <a:ext uri="{FF2B5EF4-FFF2-40B4-BE49-F238E27FC236}">
                <a16:creationId xmlns:a16="http://schemas.microsoft.com/office/drawing/2014/main" id="{CBBF6649-D556-4990-9B89-05D6B25F7051}"/>
              </a:ext>
            </a:extLst>
          </p:cNvPr>
          <p:cNvSpPr>
            <a:spLocks noGrp="1"/>
          </p:cNvSpPr>
          <p:nvPr>
            <p:ph type="ftr" sz="quarter" idx="11"/>
          </p:nvPr>
        </p:nvSpPr>
        <p:spPr/>
        <p:txBody>
          <a:bodyPr/>
          <a:lstStyle/>
          <a:p>
            <a:r>
              <a:rPr lang="kn-IN"/>
              <a:t>ಡಾ|| ತ್ಯಾಗರಾಜು  ಜಿ.ಎಸ್  </a:t>
            </a:r>
            <a:endParaRPr lang="en-US"/>
          </a:p>
        </p:txBody>
      </p:sp>
      <p:pic>
        <p:nvPicPr>
          <p:cNvPr id="6" name="Picture 2" descr="https://cdn-images-1.medium.com/max/800/0*xzhlJtaLf-YvctCt.png">
            <a:extLst>
              <a:ext uri="{FF2B5EF4-FFF2-40B4-BE49-F238E27FC236}">
                <a16:creationId xmlns:a16="http://schemas.microsoft.com/office/drawing/2014/main" id="{37D25DBA-3033-4A14-A784-5C67EAC9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60" y="700791"/>
            <a:ext cx="5291666" cy="32587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ECBCF3F2-A60A-433C-A012-6282FB2F4C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61" y="4179548"/>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s://cdn-images-1.medium.com/max/800/0*F0C96dD5Jk2otN0y.png">
            <a:extLst>
              <a:ext uri="{FF2B5EF4-FFF2-40B4-BE49-F238E27FC236}">
                <a16:creationId xmlns:a16="http://schemas.microsoft.com/office/drawing/2014/main" id="{BD30365E-669D-4BB1-804F-46689DE5F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211" y="503853"/>
            <a:ext cx="8070898"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386D2F30-AECF-4DB0-9FAF-7EE520DE193A}"/>
              </a:ext>
            </a:extLst>
          </p:cNvPr>
          <p:cNvSpPr/>
          <p:nvPr/>
        </p:nvSpPr>
        <p:spPr>
          <a:xfrm>
            <a:off x="5304108" y="4266414"/>
            <a:ext cx="6293681" cy="923330"/>
          </a:xfrm>
          <a:prstGeom prst="rect">
            <a:avLst/>
          </a:prstGeom>
        </p:spPr>
        <p:txBody>
          <a:bodyPr wrap="square">
            <a:spAutoFit/>
          </a:bodyPr>
          <a:lstStyle/>
          <a:p>
            <a:r>
              <a:rPr lang="en-US" b="1" dirty="0">
                <a:latin typeface="medium-content-serif-font"/>
              </a:rPr>
              <a:t>As seen from the results shown below, P(a very close game | Sports) gives a higher probability, suggesting that the sentence belongs to the Sports category.</a:t>
            </a:r>
            <a:endParaRPr lang="en-US" b="1" dirty="0"/>
          </a:p>
        </p:txBody>
      </p:sp>
    </p:spTree>
    <p:extLst>
      <p:ext uri="{BB962C8B-B14F-4D97-AF65-F5344CB8AC3E}">
        <p14:creationId xmlns:p14="http://schemas.microsoft.com/office/powerpoint/2010/main" val="1708233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19F-DE3D-47DE-8D90-FAB27E364408}"/>
              </a:ext>
            </a:extLst>
          </p:cNvPr>
          <p:cNvSpPr>
            <a:spLocks noGrp="1"/>
          </p:cNvSpPr>
          <p:nvPr>
            <p:ph type="title"/>
          </p:nvPr>
        </p:nvSpPr>
        <p:spPr>
          <a:xfrm>
            <a:off x="4150568" y="2976562"/>
            <a:ext cx="4002832" cy="904875"/>
          </a:xfrm>
          <a:solidFill>
            <a:schemeClr val="accent1">
              <a:lumMod val="20000"/>
              <a:lumOff val="80000"/>
            </a:schemeClr>
          </a:solidFill>
        </p:spPr>
        <p:txBody>
          <a:bodyPr/>
          <a:lstStyle/>
          <a:p>
            <a:r>
              <a:rPr lang="en-US" b="1" dirty="0"/>
              <a:t>Source Code </a:t>
            </a:r>
          </a:p>
        </p:txBody>
      </p:sp>
      <p:sp>
        <p:nvSpPr>
          <p:cNvPr id="4" name="Footer Placeholder 3">
            <a:extLst>
              <a:ext uri="{FF2B5EF4-FFF2-40B4-BE49-F238E27FC236}">
                <a16:creationId xmlns:a16="http://schemas.microsoft.com/office/drawing/2014/main" id="{0F5356B7-7029-48F4-B25A-0C937E3A74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975813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DD68-B131-4D6F-AA97-E3FC84BF07BA}"/>
              </a:ext>
            </a:extLst>
          </p:cNvPr>
          <p:cNvSpPr>
            <a:spLocks noGrp="1"/>
          </p:cNvSpPr>
          <p:nvPr>
            <p:ph type="title"/>
          </p:nvPr>
        </p:nvSpPr>
        <p:spPr>
          <a:xfrm>
            <a:off x="-1" y="0"/>
            <a:ext cx="12106275" cy="681037"/>
          </a:xfrm>
          <a:solidFill>
            <a:schemeClr val="accent1">
              <a:lumMod val="20000"/>
              <a:lumOff val="80000"/>
            </a:schemeClr>
          </a:solidFill>
        </p:spPr>
        <p:txBody>
          <a:bodyPr>
            <a:normAutofit fontScale="90000"/>
          </a:bodyPr>
          <a:lstStyle/>
          <a:p>
            <a:r>
              <a:rPr lang="en-US" b="1" dirty="0"/>
              <a:t>2.7 Bayesian Network (BAYESIAN BELIEF NETWORKS)</a:t>
            </a:r>
          </a:p>
        </p:txBody>
      </p:sp>
      <p:sp>
        <p:nvSpPr>
          <p:cNvPr id="3" name="Content Placeholder 2">
            <a:extLst>
              <a:ext uri="{FF2B5EF4-FFF2-40B4-BE49-F238E27FC236}">
                <a16:creationId xmlns:a16="http://schemas.microsoft.com/office/drawing/2014/main" id="{77EB3D6D-5A1D-463E-989D-817A91C53993}"/>
              </a:ext>
            </a:extLst>
          </p:cNvPr>
          <p:cNvSpPr>
            <a:spLocks noGrp="1"/>
          </p:cNvSpPr>
          <p:nvPr>
            <p:ph idx="1"/>
          </p:nvPr>
        </p:nvSpPr>
        <p:spPr>
          <a:xfrm>
            <a:off x="267286" y="1825625"/>
            <a:ext cx="11086514" cy="4321957"/>
          </a:xfrm>
        </p:spPr>
        <p:txBody>
          <a:bodyPr>
            <a:normAutofit/>
          </a:bodyPr>
          <a:lstStyle/>
          <a:p>
            <a:pPr>
              <a:lnSpc>
                <a:spcPct val="110000"/>
              </a:lnSpc>
            </a:pPr>
            <a:r>
              <a:rPr lang="en-US" altLang="ko-KR" sz="4000" dirty="0"/>
              <a:t>Bayesian Belief networks </a:t>
            </a:r>
            <a:r>
              <a:rPr lang="en-US" altLang="ko-KR" sz="4000" b="1" i="1" dirty="0"/>
              <a:t>describe conditional independence </a:t>
            </a:r>
            <a:r>
              <a:rPr lang="en-US" altLang="ko-KR" sz="4000" dirty="0"/>
              <a:t>among </a:t>
            </a:r>
            <a:r>
              <a:rPr lang="en-US" altLang="ko-KR" sz="4000" i="1" dirty="0"/>
              <a:t>subsets</a:t>
            </a:r>
            <a:r>
              <a:rPr lang="en-US" altLang="ko-KR" sz="4000" dirty="0"/>
              <a:t> of variables</a:t>
            </a:r>
          </a:p>
        </p:txBody>
      </p:sp>
      <p:sp>
        <p:nvSpPr>
          <p:cNvPr id="4" name="Footer Placeholder 3">
            <a:extLst>
              <a:ext uri="{FF2B5EF4-FFF2-40B4-BE49-F238E27FC236}">
                <a16:creationId xmlns:a16="http://schemas.microsoft.com/office/drawing/2014/main" id="{70C9871C-8766-4277-AAEA-B3D7EF7DA9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403572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FDF-3943-4F6F-A77A-D59705820FC3}"/>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altLang="ko-KR" b="1" dirty="0"/>
              <a:t>Conditional Independence</a:t>
            </a:r>
            <a:endParaRPr lang="en-US" b="1" dirty="0"/>
          </a:p>
        </p:txBody>
      </p:sp>
      <p:sp>
        <p:nvSpPr>
          <p:cNvPr id="3" name="Content Placeholder 2">
            <a:extLst>
              <a:ext uri="{FF2B5EF4-FFF2-40B4-BE49-F238E27FC236}">
                <a16:creationId xmlns:a16="http://schemas.microsoft.com/office/drawing/2014/main" id="{58158BF0-57C8-412D-95AC-11819067D298}"/>
              </a:ext>
            </a:extLst>
          </p:cNvPr>
          <p:cNvSpPr>
            <a:spLocks noGrp="1"/>
          </p:cNvSpPr>
          <p:nvPr>
            <p:ph idx="1"/>
          </p:nvPr>
        </p:nvSpPr>
        <p:spPr>
          <a:xfrm>
            <a:off x="136227" y="1217596"/>
            <a:ext cx="11718388" cy="4422807"/>
          </a:xfrm>
        </p:spPr>
        <p:txBody>
          <a:bodyPr>
            <a:normAutofit/>
          </a:bodyPr>
          <a:lstStyle/>
          <a:p>
            <a:r>
              <a:rPr lang="en-US" altLang="ko-KR" b="1" dirty="0"/>
              <a:t>Definition:</a:t>
            </a:r>
            <a:r>
              <a:rPr lang="en-US" altLang="ko-KR" dirty="0"/>
              <a:t> </a:t>
            </a:r>
            <a:r>
              <a:rPr lang="en-US" altLang="ko-KR" i="1" dirty="0"/>
              <a:t>X</a:t>
            </a:r>
            <a:r>
              <a:rPr lang="en-US" altLang="ko-KR" dirty="0"/>
              <a:t> is </a:t>
            </a:r>
            <a:r>
              <a:rPr lang="en-US" altLang="ko-KR" i="1" dirty="0"/>
              <a:t>conditionally </a:t>
            </a:r>
            <a:r>
              <a:rPr lang="en-US" altLang="ko-KR" b="1" i="1" dirty="0"/>
              <a:t>independent</a:t>
            </a:r>
            <a:r>
              <a:rPr lang="en-US" altLang="ko-KR" b="1" dirty="0"/>
              <a:t> of </a:t>
            </a:r>
            <a:r>
              <a:rPr lang="en-US" altLang="ko-KR" b="1" i="1" dirty="0"/>
              <a:t>Y</a:t>
            </a:r>
            <a:r>
              <a:rPr lang="en-US" altLang="ko-KR" b="1" dirty="0"/>
              <a:t> </a:t>
            </a:r>
            <a:r>
              <a:rPr lang="en-US" altLang="ko-KR" dirty="0"/>
              <a:t>given </a:t>
            </a:r>
            <a:r>
              <a:rPr lang="en-US" altLang="ko-KR" i="1" dirty="0"/>
              <a:t>Z</a:t>
            </a:r>
            <a:r>
              <a:rPr lang="en-US" altLang="ko-KR" dirty="0"/>
              <a:t> if the probability distribution governing </a:t>
            </a:r>
            <a:r>
              <a:rPr lang="en-US" altLang="ko-KR" b="1" i="1" dirty="0"/>
              <a:t>X</a:t>
            </a:r>
            <a:r>
              <a:rPr lang="en-US" altLang="ko-KR" dirty="0"/>
              <a:t> is independent of the value of </a:t>
            </a:r>
            <a:r>
              <a:rPr lang="en-US" altLang="ko-KR" i="1" dirty="0"/>
              <a:t>Y</a:t>
            </a:r>
            <a:r>
              <a:rPr lang="en-US" altLang="ko-KR" dirty="0"/>
              <a:t> given the value of </a:t>
            </a:r>
            <a:r>
              <a:rPr lang="en-US" altLang="ko-KR" i="1" dirty="0"/>
              <a:t>Z</a:t>
            </a:r>
            <a:r>
              <a:rPr lang="en-US" altLang="ko-KR" dirty="0"/>
              <a:t>; that is, if</a:t>
            </a:r>
          </a:p>
          <a:p>
            <a:pPr algn="ctr">
              <a:lnSpc>
                <a:spcPct val="110000"/>
              </a:lnSpc>
              <a:buFont typeface="Wingdings" panose="05000000000000000000" pitchFamily="2" charset="2"/>
              <a:buNone/>
            </a:pPr>
            <a:r>
              <a:rPr lang="en-US" altLang="ko-KR" sz="2400" b="1" dirty="0"/>
              <a:t>(</a:t>
            </a:r>
            <a:r>
              <a:rPr lang="en-US" altLang="ko-KR" sz="2400" b="1" dirty="0">
                <a:sym typeface="Symbol" panose="05050102010706020507" pitchFamily="18" charset="2"/>
              </a:rPr>
              <a:t></a:t>
            </a:r>
            <a:r>
              <a:rPr lang="en-US" altLang="ko-KR" sz="2400" b="1" i="1" dirty="0">
                <a:sym typeface="Symbol" panose="05050102010706020507" pitchFamily="18" charset="2"/>
              </a:rPr>
              <a:t>x</a:t>
            </a:r>
            <a:r>
              <a:rPr lang="en-US" altLang="ko-KR" sz="2400" b="1" i="1" baseline="-25000" dirty="0">
                <a:sym typeface="Symbol" panose="05050102010706020507" pitchFamily="18" charset="2"/>
              </a:rPr>
              <a:t>i</a:t>
            </a:r>
            <a:r>
              <a:rPr lang="en-US" altLang="ko-KR" sz="2400" b="1" dirty="0">
                <a:sym typeface="Symbol" panose="05050102010706020507" pitchFamily="18" charset="2"/>
              </a:rPr>
              <a:t>, </a:t>
            </a:r>
            <a:r>
              <a:rPr lang="en-US" altLang="ko-KR" sz="2400" b="1" i="1" dirty="0" err="1">
                <a:sym typeface="Symbol" panose="05050102010706020507" pitchFamily="18" charset="2"/>
              </a:rPr>
              <a:t>y</a:t>
            </a:r>
            <a:r>
              <a:rPr lang="en-US" altLang="ko-KR" sz="2400" b="1" i="1" baseline="-25000" dirty="0" err="1">
                <a:sym typeface="Symbol" panose="05050102010706020507" pitchFamily="18" charset="2"/>
              </a:rPr>
              <a:t>j</a:t>
            </a:r>
            <a:r>
              <a:rPr lang="en-US" altLang="ko-KR" sz="2400" b="1" dirty="0">
                <a:sym typeface="Symbol" panose="05050102010706020507" pitchFamily="18" charset="2"/>
              </a:rPr>
              <a:t>, </a:t>
            </a:r>
            <a:r>
              <a:rPr lang="en-US" altLang="ko-KR" sz="2400" b="1" i="1" dirty="0" err="1">
                <a:sym typeface="Symbol" panose="05050102010706020507" pitchFamily="18" charset="2"/>
              </a:rPr>
              <a:t>z</a:t>
            </a:r>
            <a:r>
              <a:rPr lang="en-US" altLang="ko-KR" sz="2400" b="1" i="1" baseline="-25000" dirty="0" err="1">
                <a:sym typeface="Symbol" panose="05050102010706020507" pitchFamily="18" charset="2"/>
              </a:rPr>
              <a:t>k</a:t>
            </a:r>
            <a:r>
              <a:rPr lang="en-US" altLang="ko-KR" sz="2400" b="1" dirty="0">
                <a:sym typeface="Symbol" panose="05050102010706020507" pitchFamily="18" charset="2"/>
              </a:rPr>
              <a:t>) </a:t>
            </a:r>
            <a:r>
              <a:rPr lang="en-US" altLang="ko-KR" sz="2400" b="1" i="1" dirty="0">
                <a:sym typeface="Symbol" panose="05050102010706020507" pitchFamily="18" charset="2"/>
              </a:rPr>
              <a:t>P</a:t>
            </a:r>
            <a:r>
              <a:rPr lang="en-US" altLang="ko-KR" sz="2400" b="1" dirty="0">
                <a:sym typeface="Symbol" panose="05050102010706020507" pitchFamily="18" charset="2"/>
              </a:rPr>
              <a:t>(</a:t>
            </a:r>
            <a:r>
              <a:rPr lang="en-US" altLang="ko-KR" sz="2400" b="1" i="1" dirty="0">
                <a:sym typeface="Symbol" panose="05050102010706020507" pitchFamily="18" charset="2"/>
              </a:rPr>
              <a:t>X</a:t>
            </a:r>
            <a:r>
              <a:rPr lang="en-US" altLang="ko-KR" sz="2400" b="1" dirty="0">
                <a:sym typeface="Symbol" panose="05050102010706020507" pitchFamily="18" charset="2"/>
              </a:rPr>
              <a:t>= </a:t>
            </a:r>
            <a:r>
              <a:rPr lang="en-US" altLang="ko-KR" sz="2400" b="1" i="1" dirty="0" err="1">
                <a:sym typeface="Symbol" panose="05050102010706020507" pitchFamily="18" charset="2"/>
              </a:rPr>
              <a:t>x</a:t>
            </a:r>
            <a:r>
              <a:rPr lang="en-US" altLang="ko-KR" sz="2400" b="1" i="1" baseline="-25000" dirty="0" err="1">
                <a:sym typeface="Symbol" panose="05050102010706020507" pitchFamily="18" charset="2"/>
              </a:rPr>
              <a:t>i</a:t>
            </a:r>
            <a:r>
              <a:rPr lang="en-US" altLang="ko-KR" sz="2400" b="1" dirty="0" err="1">
                <a:sym typeface="Symbol" panose="05050102010706020507" pitchFamily="18" charset="2"/>
              </a:rPr>
              <a:t>|</a:t>
            </a:r>
            <a:r>
              <a:rPr lang="en-US" altLang="ko-KR" sz="2400" b="1" i="1" dirty="0" err="1">
                <a:sym typeface="Symbol" panose="05050102010706020507" pitchFamily="18" charset="2"/>
              </a:rPr>
              <a:t>Y</a:t>
            </a:r>
            <a:r>
              <a:rPr lang="en-US" altLang="ko-KR" sz="2400" b="1" dirty="0">
                <a:sym typeface="Symbol" panose="05050102010706020507" pitchFamily="18" charset="2"/>
              </a:rPr>
              <a:t>= </a:t>
            </a:r>
            <a:r>
              <a:rPr lang="en-US" altLang="ko-KR" sz="2400" b="1" i="1" dirty="0" err="1">
                <a:sym typeface="Symbol" panose="05050102010706020507" pitchFamily="18" charset="2"/>
              </a:rPr>
              <a:t>y</a:t>
            </a:r>
            <a:r>
              <a:rPr lang="en-US" altLang="ko-KR" sz="2400" b="1" i="1" baseline="-25000" dirty="0" err="1">
                <a:sym typeface="Symbol" panose="05050102010706020507" pitchFamily="18" charset="2"/>
              </a:rPr>
              <a:t>j</a:t>
            </a:r>
            <a:r>
              <a:rPr lang="en-US" altLang="ko-KR" sz="2400" b="1" dirty="0">
                <a:sym typeface="Symbol" panose="05050102010706020507" pitchFamily="18" charset="2"/>
              </a:rPr>
              <a:t>, </a:t>
            </a:r>
            <a:r>
              <a:rPr lang="en-US" altLang="ko-KR" sz="2400" b="1" i="1" dirty="0">
                <a:sym typeface="Symbol" panose="05050102010706020507" pitchFamily="18" charset="2"/>
              </a:rPr>
              <a:t>Z</a:t>
            </a:r>
            <a:r>
              <a:rPr lang="en-US" altLang="ko-KR" sz="2400" b="1" dirty="0">
                <a:sym typeface="Symbol" panose="05050102010706020507" pitchFamily="18" charset="2"/>
              </a:rPr>
              <a:t>= </a:t>
            </a:r>
            <a:r>
              <a:rPr lang="en-US" altLang="ko-KR" sz="2400" b="1" i="1" dirty="0" err="1">
                <a:sym typeface="Symbol" panose="05050102010706020507" pitchFamily="18" charset="2"/>
              </a:rPr>
              <a:t>z</a:t>
            </a:r>
            <a:r>
              <a:rPr lang="en-US" altLang="ko-KR" sz="2400" b="1" i="1" baseline="-25000" dirty="0" err="1">
                <a:sym typeface="Symbol" panose="05050102010706020507" pitchFamily="18" charset="2"/>
              </a:rPr>
              <a:t>k</a:t>
            </a:r>
            <a:r>
              <a:rPr lang="en-US" altLang="ko-KR" sz="2400" b="1" dirty="0">
                <a:sym typeface="Symbol" panose="05050102010706020507" pitchFamily="18" charset="2"/>
              </a:rPr>
              <a:t>) = </a:t>
            </a:r>
            <a:r>
              <a:rPr lang="en-US" altLang="ko-KR" sz="2400" b="1" i="1" dirty="0">
                <a:sym typeface="Symbol" panose="05050102010706020507" pitchFamily="18" charset="2"/>
              </a:rPr>
              <a:t>P</a:t>
            </a:r>
            <a:r>
              <a:rPr lang="en-US" altLang="ko-KR" sz="2400" b="1" dirty="0">
                <a:sym typeface="Symbol" panose="05050102010706020507" pitchFamily="18" charset="2"/>
              </a:rPr>
              <a:t>(</a:t>
            </a:r>
            <a:r>
              <a:rPr lang="en-US" altLang="ko-KR" sz="2400" b="1" i="1" dirty="0">
                <a:sym typeface="Symbol" panose="05050102010706020507" pitchFamily="18" charset="2"/>
              </a:rPr>
              <a:t>X</a:t>
            </a:r>
            <a:r>
              <a:rPr lang="en-US" altLang="ko-KR" sz="2400" b="1" dirty="0">
                <a:sym typeface="Symbol" panose="05050102010706020507" pitchFamily="18" charset="2"/>
              </a:rPr>
              <a:t>= </a:t>
            </a:r>
            <a:r>
              <a:rPr lang="en-US" altLang="ko-KR" sz="2400" b="1" i="1" dirty="0" err="1">
                <a:sym typeface="Symbol" panose="05050102010706020507" pitchFamily="18" charset="2"/>
              </a:rPr>
              <a:t>x</a:t>
            </a:r>
            <a:r>
              <a:rPr lang="en-US" altLang="ko-KR" sz="2400" b="1" i="1" baseline="-25000" dirty="0" err="1">
                <a:sym typeface="Symbol" panose="05050102010706020507" pitchFamily="18" charset="2"/>
              </a:rPr>
              <a:t>i</a:t>
            </a:r>
            <a:r>
              <a:rPr lang="en-US" altLang="ko-KR" sz="2400" b="1" dirty="0" err="1">
                <a:sym typeface="Symbol" panose="05050102010706020507" pitchFamily="18" charset="2"/>
              </a:rPr>
              <a:t>|</a:t>
            </a:r>
            <a:r>
              <a:rPr lang="en-US" altLang="ko-KR" sz="2400" b="1" i="1" dirty="0" err="1">
                <a:sym typeface="Symbol" panose="05050102010706020507" pitchFamily="18" charset="2"/>
              </a:rPr>
              <a:t>Z</a:t>
            </a:r>
            <a:r>
              <a:rPr lang="en-US" altLang="ko-KR" sz="2400" b="1" dirty="0">
                <a:sym typeface="Symbol" panose="05050102010706020507" pitchFamily="18" charset="2"/>
              </a:rPr>
              <a:t>= </a:t>
            </a:r>
            <a:r>
              <a:rPr lang="en-US" altLang="ko-KR" sz="2400" b="1" i="1" dirty="0" err="1">
                <a:sym typeface="Symbol" panose="05050102010706020507" pitchFamily="18" charset="2"/>
              </a:rPr>
              <a:t>z</a:t>
            </a:r>
            <a:r>
              <a:rPr lang="en-US" altLang="ko-KR" sz="2400" b="1" i="1" baseline="-25000" dirty="0" err="1">
                <a:sym typeface="Symbol" panose="05050102010706020507" pitchFamily="18" charset="2"/>
              </a:rPr>
              <a:t>k</a:t>
            </a:r>
            <a:r>
              <a:rPr lang="en-US" altLang="ko-KR" sz="2400" b="1" dirty="0">
                <a:sym typeface="Symbol" panose="05050102010706020507" pitchFamily="18" charset="2"/>
              </a:rPr>
              <a:t>)</a:t>
            </a:r>
          </a:p>
          <a:p>
            <a:pPr>
              <a:buNone/>
            </a:pPr>
            <a:r>
              <a:rPr lang="en-US" altLang="ko-KR" dirty="0">
                <a:sym typeface="Symbol" panose="05050102010706020507" pitchFamily="18" charset="2"/>
              </a:rPr>
              <a:t>	more compactly, we write</a:t>
            </a:r>
            <a:endParaRPr lang="en-US" altLang="ko-KR" dirty="0"/>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b="1" dirty="0">
                <a:sym typeface="Symbol" panose="05050102010706020507" pitchFamily="18" charset="2"/>
              </a:rPr>
              <a:t>Example:</a:t>
            </a:r>
            <a:r>
              <a:rPr lang="en-US" altLang="ko-KR" dirty="0">
                <a:sym typeface="Symbol" panose="05050102010706020507" pitchFamily="18" charset="2"/>
              </a:rPr>
              <a:t> </a:t>
            </a:r>
            <a:r>
              <a:rPr lang="en-US" altLang="ko-KR" i="1" dirty="0">
                <a:sym typeface="Symbol" panose="05050102010706020507" pitchFamily="18" charset="2"/>
              </a:rPr>
              <a:t>Thunde</a:t>
            </a:r>
            <a:r>
              <a:rPr lang="en-US" altLang="ko-KR" dirty="0">
                <a:sym typeface="Symbol" panose="05050102010706020507" pitchFamily="18" charset="2"/>
              </a:rPr>
              <a:t>r is conditionally independent of </a:t>
            </a:r>
            <a:r>
              <a:rPr lang="en-US" altLang="ko-KR" i="1" dirty="0">
                <a:sym typeface="Symbol" panose="05050102010706020507" pitchFamily="18" charset="2"/>
              </a:rPr>
              <a:t>Rain</a:t>
            </a:r>
            <a:r>
              <a:rPr lang="en-US" altLang="ko-KR" dirty="0">
                <a:sym typeface="Symbol" panose="05050102010706020507" pitchFamily="18" charset="2"/>
              </a:rPr>
              <a:t>, given </a:t>
            </a:r>
            <a:r>
              <a:rPr lang="en-US" altLang="ko-KR" i="1" dirty="0">
                <a:sym typeface="Symbol" panose="05050102010706020507" pitchFamily="18" charset="2"/>
              </a:rPr>
              <a:t>Lightning</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Rain</a:t>
            </a:r>
            <a:r>
              <a:rPr lang="en-US" altLang="ko-KR" sz="2400" dirty="0">
                <a:sym typeface="Symbol" panose="05050102010706020507" pitchFamily="18" charset="2"/>
              </a:rPr>
              <a:t>, </a:t>
            </a:r>
            <a:r>
              <a:rPr lang="en-US" altLang="ko-KR" sz="2400" i="1" dirty="0">
                <a:sym typeface="Symbol" panose="05050102010706020507" pitchFamily="18" charset="2"/>
              </a:rPr>
              <a:t>Lightning</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Lightning</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endParaRPr lang="en-US" dirty="0"/>
          </a:p>
        </p:txBody>
      </p:sp>
      <p:sp>
        <p:nvSpPr>
          <p:cNvPr id="4" name="Footer Placeholder 3">
            <a:extLst>
              <a:ext uri="{FF2B5EF4-FFF2-40B4-BE49-F238E27FC236}">
                <a16:creationId xmlns:a16="http://schemas.microsoft.com/office/drawing/2014/main" id="{DCBC8736-046B-4104-AED6-DE1874FF4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328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E1BB56C-0DC3-4C96-857E-E70121610B89}"/>
              </a:ext>
            </a:extLst>
          </p:cNvPr>
          <p:cNvSpPr>
            <a:spLocks noGrp="1" noChangeArrowheads="1"/>
          </p:cNvSpPr>
          <p:nvPr>
            <p:ph type="title"/>
          </p:nvPr>
        </p:nvSpPr>
        <p:spPr>
          <a:xfrm>
            <a:off x="0" y="1"/>
            <a:ext cx="12192000" cy="358726"/>
          </a:xfrm>
          <a:solidFill>
            <a:schemeClr val="accent1">
              <a:lumMod val="20000"/>
              <a:lumOff val="80000"/>
            </a:schemeClr>
          </a:solidFill>
        </p:spPr>
        <p:txBody>
          <a:bodyPr>
            <a:normAutofit fontScale="90000"/>
          </a:bodyPr>
          <a:lstStyle/>
          <a:p>
            <a:r>
              <a:rPr lang="en-US" altLang="ko-KR" sz="3200" b="1" dirty="0"/>
              <a:t>Bayesian Belief Network (1/2)</a:t>
            </a:r>
          </a:p>
        </p:txBody>
      </p:sp>
      <p:sp>
        <p:nvSpPr>
          <p:cNvPr id="236547" name="Rectangle 3">
            <a:extLst>
              <a:ext uri="{FF2B5EF4-FFF2-40B4-BE49-F238E27FC236}">
                <a16:creationId xmlns:a16="http://schemas.microsoft.com/office/drawing/2014/main" id="{74F73CC5-2EB4-4F6A-96DF-86C0EE657F6E}"/>
              </a:ext>
            </a:extLst>
          </p:cNvPr>
          <p:cNvSpPr>
            <a:spLocks noGrp="1" noChangeArrowheads="1"/>
          </p:cNvSpPr>
          <p:nvPr>
            <p:ph type="body" idx="1"/>
          </p:nvPr>
        </p:nvSpPr>
        <p:spPr>
          <a:xfrm>
            <a:off x="468923" y="4827563"/>
            <a:ext cx="11254153" cy="1671711"/>
          </a:xfrm>
        </p:spPr>
        <p:txBody>
          <a:bodyPr/>
          <a:lstStyle/>
          <a:p>
            <a:pPr>
              <a:lnSpc>
                <a:spcPct val="90000"/>
              </a:lnSpc>
            </a:pPr>
            <a:r>
              <a:rPr lang="en-US" altLang="ko-KR" sz="2400" dirty="0"/>
              <a:t>Network represents a set of conditional independence assertions:</a:t>
            </a:r>
          </a:p>
          <a:p>
            <a:pPr lvl="1">
              <a:lnSpc>
                <a:spcPct val="90000"/>
              </a:lnSpc>
            </a:pPr>
            <a:r>
              <a:rPr lang="en-US" altLang="ko-KR" dirty="0"/>
              <a:t>Each node is asserted to be conditionally independent of its non descendants, given its immediate predecessors.</a:t>
            </a:r>
          </a:p>
          <a:p>
            <a:pPr lvl="1">
              <a:lnSpc>
                <a:spcPct val="90000"/>
              </a:lnSpc>
            </a:pPr>
            <a:r>
              <a:rPr lang="en-US" altLang="ko-KR" dirty="0"/>
              <a:t>Directed acyclic graph</a:t>
            </a:r>
          </a:p>
        </p:txBody>
      </p:sp>
      <p:pic>
        <p:nvPicPr>
          <p:cNvPr id="236548" name="Picture 4">
            <a:extLst>
              <a:ext uri="{FF2B5EF4-FFF2-40B4-BE49-F238E27FC236}">
                <a16:creationId xmlns:a16="http://schemas.microsoft.com/office/drawing/2014/main" id="{475F34E6-800F-4359-8344-D061A61F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23" y="492369"/>
            <a:ext cx="5073748" cy="433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9" name="Picture 5">
            <a:extLst>
              <a:ext uri="{FF2B5EF4-FFF2-40B4-BE49-F238E27FC236}">
                <a16:creationId xmlns:a16="http://schemas.microsoft.com/office/drawing/2014/main" id="{BDE5EDDB-884E-41A5-A11C-437BD7AB7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349484"/>
            <a:ext cx="5296630" cy="29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48AC6F2-0CC2-419D-A393-4BFEA82B26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511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D235F5BE-1CE0-4D38-903E-E213DBC6A703}"/>
              </a:ext>
            </a:extLst>
          </p:cNvPr>
          <p:cNvSpPr>
            <a:spLocks noGrp="1" noChangeArrowheads="1"/>
          </p:cNvSpPr>
          <p:nvPr>
            <p:ph type="title"/>
          </p:nvPr>
        </p:nvSpPr>
        <p:spPr>
          <a:xfrm>
            <a:off x="0" y="1"/>
            <a:ext cx="12192000" cy="857250"/>
          </a:xfrm>
          <a:solidFill>
            <a:schemeClr val="accent1">
              <a:lumMod val="20000"/>
              <a:lumOff val="80000"/>
            </a:schemeClr>
          </a:solidFill>
        </p:spPr>
        <p:txBody>
          <a:bodyPr/>
          <a:lstStyle/>
          <a:p>
            <a:r>
              <a:rPr lang="en-US" altLang="ko-KR" dirty="0"/>
              <a:t>Bayesian Belief Network (2/2)</a:t>
            </a:r>
          </a:p>
        </p:txBody>
      </p:sp>
      <p:sp>
        <p:nvSpPr>
          <p:cNvPr id="237571" name="Rectangle 3">
            <a:extLst>
              <a:ext uri="{FF2B5EF4-FFF2-40B4-BE49-F238E27FC236}">
                <a16:creationId xmlns:a16="http://schemas.microsoft.com/office/drawing/2014/main" id="{A1CA29B5-BD0B-42BD-BF8D-D1E1F7D434AB}"/>
              </a:ext>
            </a:extLst>
          </p:cNvPr>
          <p:cNvSpPr>
            <a:spLocks noGrp="1" noChangeArrowheads="1"/>
          </p:cNvSpPr>
          <p:nvPr>
            <p:ph type="body" idx="1"/>
          </p:nvPr>
        </p:nvSpPr>
        <p:spPr>
          <a:xfrm>
            <a:off x="78377" y="1058862"/>
            <a:ext cx="7955280" cy="4740275"/>
          </a:xfrm>
        </p:spPr>
        <p:txBody>
          <a:bodyPr/>
          <a:lstStyle/>
          <a:p>
            <a:r>
              <a:rPr lang="en-US" altLang="ko-KR" dirty="0"/>
              <a:t>Represents joint probability distribution over all variables</a:t>
            </a:r>
          </a:p>
          <a:p>
            <a:pPr lvl="1"/>
            <a:r>
              <a:rPr lang="en-US" altLang="ko-KR" dirty="0"/>
              <a:t>e.g., </a:t>
            </a:r>
            <a:r>
              <a:rPr lang="en-US" altLang="ko-KR" i="1" dirty="0"/>
              <a:t>P</a:t>
            </a:r>
            <a:r>
              <a:rPr lang="en-US" altLang="ko-KR" dirty="0"/>
              <a:t>(</a:t>
            </a:r>
            <a:r>
              <a:rPr lang="en-US" altLang="ko-KR" i="1" dirty="0"/>
              <a:t>Storm</a:t>
            </a:r>
            <a:r>
              <a:rPr lang="en-US" altLang="ko-KR" dirty="0"/>
              <a:t>, </a:t>
            </a:r>
            <a:r>
              <a:rPr lang="en-US" altLang="ko-KR" i="1" dirty="0" err="1"/>
              <a:t>BusTourGroup</a:t>
            </a:r>
            <a:r>
              <a:rPr lang="en-US" altLang="ko-KR" dirty="0"/>
              <a:t>, . . . ,</a:t>
            </a:r>
            <a:r>
              <a:rPr lang="en-US" altLang="ko-KR" i="1" dirty="0"/>
              <a:t> </a:t>
            </a:r>
            <a:r>
              <a:rPr lang="en-US" altLang="ko-KR" i="1" dirty="0" err="1"/>
              <a:t>ForestFire</a:t>
            </a:r>
            <a:r>
              <a:rPr lang="en-US" altLang="ko-KR" dirty="0"/>
              <a:t>)</a:t>
            </a:r>
          </a:p>
          <a:p>
            <a:pPr lvl="1"/>
            <a:r>
              <a:rPr lang="en-US" altLang="ko-KR" dirty="0"/>
              <a:t>in general,</a:t>
            </a:r>
          </a:p>
          <a:p>
            <a:pPr lvl="1"/>
            <a:endParaRPr lang="en-US" altLang="ko-KR" sz="3200" dirty="0"/>
          </a:p>
          <a:p>
            <a:pPr lvl="1">
              <a:buFontTx/>
              <a:buNone/>
            </a:pPr>
            <a:r>
              <a:rPr lang="en-US" altLang="ko-KR" dirty="0"/>
              <a:t>	</a:t>
            </a:r>
          </a:p>
          <a:p>
            <a:pPr lvl="1">
              <a:buFontTx/>
              <a:buNone/>
            </a:pPr>
            <a:r>
              <a:rPr lang="en-US" altLang="ko-KR" dirty="0"/>
              <a:t>   where </a:t>
            </a:r>
            <a:r>
              <a:rPr lang="en-US" altLang="ko-KR" i="1" dirty="0"/>
              <a:t>Parents</a:t>
            </a:r>
            <a:r>
              <a:rPr lang="en-US" altLang="ko-KR" dirty="0"/>
              <a:t>(</a:t>
            </a:r>
            <a:r>
              <a:rPr lang="en-US" altLang="ko-KR" i="1" dirty="0"/>
              <a:t>Y</a:t>
            </a:r>
            <a:r>
              <a:rPr lang="en-US" altLang="ko-KR" i="1" baseline="-25000" dirty="0"/>
              <a:t>i</a:t>
            </a:r>
            <a:r>
              <a:rPr lang="en-US" altLang="ko-KR" dirty="0"/>
              <a:t>) denotes immediate predecessors of </a:t>
            </a:r>
            <a:r>
              <a:rPr lang="en-US" altLang="ko-KR" i="1" dirty="0"/>
              <a:t>Y</a:t>
            </a:r>
            <a:r>
              <a:rPr lang="en-US" altLang="ko-KR" i="1" baseline="-25000" dirty="0"/>
              <a:t>i</a:t>
            </a:r>
            <a:r>
              <a:rPr lang="en-US" altLang="ko-KR" dirty="0"/>
              <a:t> in graph</a:t>
            </a:r>
          </a:p>
          <a:p>
            <a:pPr lvl="1"/>
            <a:r>
              <a:rPr lang="en-US" altLang="ko-KR" dirty="0"/>
              <a:t>so, joint distribution is fully defined by graph, plus the P(</a:t>
            </a:r>
            <a:r>
              <a:rPr lang="en-US" altLang="ko-KR" i="1" dirty="0" err="1"/>
              <a:t>y</a:t>
            </a:r>
            <a:r>
              <a:rPr lang="en-US" altLang="ko-KR" i="1" baseline="-25000" dirty="0" err="1"/>
              <a:t>i</a:t>
            </a:r>
            <a:r>
              <a:rPr lang="en-US" altLang="ko-KR" dirty="0" err="1"/>
              <a:t>|</a:t>
            </a:r>
            <a:r>
              <a:rPr lang="en-US" altLang="ko-KR" i="1" dirty="0" err="1"/>
              <a:t>Parents</a:t>
            </a:r>
            <a:r>
              <a:rPr lang="en-US" altLang="ko-KR" dirty="0"/>
              <a:t>(</a:t>
            </a:r>
            <a:r>
              <a:rPr lang="en-US" altLang="ko-KR" i="1" dirty="0"/>
              <a:t>Y</a:t>
            </a:r>
            <a:r>
              <a:rPr lang="en-US" altLang="ko-KR" i="1" baseline="-25000" dirty="0"/>
              <a:t>i</a:t>
            </a:r>
            <a:r>
              <a:rPr lang="en-US" altLang="ko-KR" dirty="0"/>
              <a:t>))</a:t>
            </a:r>
          </a:p>
          <a:p>
            <a:endParaRPr lang="en-US" altLang="ko-KR" dirty="0"/>
          </a:p>
        </p:txBody>
      </p:sp>
      <p:pic>
        <p:nvPicPr>
          <p:cNvPr id="237572" name="Picture 4">
            <a:extLst>
              <a:ext uri="{FF2B5EF4-FFF2-40B4-BE49-F238E27FC236}">
                <a16:creationId xmlns:a16="http://schemas.microsoft.com/office/drawing/2014/main" id="{EBC984C2-EDB4-411C-B563-0731F70F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98" y="2646581"/>
            <a:ext cx="5969904" cy="78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25B4C393-3BAC-4034-ACB6-FEA32677B77C}"/>
              </a:ext>
            </a:extLst>
          </p:cNvPr>
          <p:cNvSpPr>
            <a:spLocks noGrp="1"/>
          </p:cNvSpPr>
          <p:nvPr>
            <p:ph type="ftr" sz="quarter" idx="11"/>
          </p:nvPr>
        </p:nvSpPr>
        <p:spPr/>
        <p:txBody>
          <a:bodyPr/>
          <a:lstStyle/>
          <a:p>
            <a:r>
              <a:rPr lang="kn-IN"/>
              <a:t>ಡಾ|| ತ್ಯಾಗರಾಜು  ಜಿ.ಎಸ್  </a:t>
            </a:r>
            <a:endParaRPr lang="en-US"/>
          </a:p>
        </p:txBody>
      </p:sp>
      <p:pic>
        <p:nvPicPr>
          <p:cNvPr id="6" name="Picture 4">
            <a:extLst>
              <a:ext uri="{FF2B5EF4-FFF2-40B4-BE49-F238E27FC236}">
                <a16:creationId xmlns:a16="http://schemas.microsoft.com/office/drawing/2014/main" id="{AFBD4137-F454-4EA4-8A14-E2E3EE37AB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400" y="1576873"/>
            <a:ext cx="3662523" cy="3129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1975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very high confidence">
            <a:extLst>
              <a:ext uri="{FF2B5EF4-FFF2-40B4-BE49-F238E27FC236}">
                <a16:creationId xmlns:a16="http://schemas.microsoft.com/office/drawing/2014/main" id="{EEE30958-4B84-42A7-A2C5-0140FCB74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1" y="126831"/>
            <a:ext cx="10810150" cy="6083634"/>
          </a:xfrm>
          <a:prstGeom prst="rect">
            <a:avLst/>
          </a:prstGeom>
        </p:spPr>
      </p:pic>
      <p:pic>
        <p:nvPicPr>
          <p:cNvPr id="3" name="Picture 2">
            <a:extLst>
              <a:ext uri="{FF2B5EF4-FFF2-40B4-BE49-F238E27FC236}">
                <a16:creationId xmlns:a16="http://schemas.microsoft.com/office/drawing/2014/main" id="{2BC389F3-542A-43B5-A15B-574A2A7B375A}"/>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F4635E8F-FCD0-49E1-B2D8-7FC3C83118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62582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E0FBF26-9A2C-41FB-A601-2080255C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2" y="647700"/>
            <a:ext cx="7953375" cy="5562600"/>
          </a:xfrm>
          <a:prstGeom prst="rect">
            <a:avLst/>
          </a:prstGeom>
        </p:spPr>
      </p:pic>
      <p:pic>
        <p:nvPicPr>
          <p:cNvPr id="4" name="Picture 3">
            <a:extLst>
              <a:ext uri="{FF2B5EF4-FFF2-40B4-BE49-F238E27FC236}">
                <a16:creationId xmlns:a16="http://schemas.microsoft.com/office/drawing/2014/main" id="{E57DE30B-87D5-406D-A97F-D5759C12A785}"/>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78B551B9-CD36-42A1-8117-C2A3A639F7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78329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0D41-6A77-499B-B943-7C547C8ACF51}"/>
              </a:ext>
            </a:extLst>
          </p:cNvPr>
          <p:cNvSpPr>
            <a:spLocks noGrp="1"/>
          </p:cNvSpPr>
          <p:nvPr>
            <p:ph type="title"/>
          </p:nvPr>
        </p:nvSpPr>
        <p:spPr>
          <a:xfrm>
            <a:off x="0" y="1"/>
            <a:ext cx="12192000" cy="857250"/>
          </a:xfrm>
          <a:solidFill>
            <a:schemeClr val="accent1">
              <a:lumMod val="20000"/>
              <a:lumOff val="80000"/>
            </a:schemeClr>
          </a:solidFill>
        </p:spPr>
        <p:txBody>
          <a:bodyPr/>
          <a:lstStyle/>
          <a:p>
            <a:r>
              <a:rPr lang="en-US" b="1" dirty="0"/>
              <a:t>Lab Program 7</a:t>
            </a:r>
          </a:p>
        </p:txBody>
      </p:sp>
      <p:sp>
        <p:nvSpPr>
          <p:cNvPr id="3" name="Content Placeholder 2">
            <a:extLst>
              <a:ext uri="{FF2B5EF4-FFF2-40B4-BE49-F238E27FC236}">
                <a16:creationId xmlns:a16="http://schemas.microsoft.com/office/drawing/2014/main" id="{3499A7C2-50A7-461C-BB43-877F42E18A01}"/>
              </a:ext>
            </a:extLst>
          </p:cNvPr>
          <p:cNvSpPr>
            <a:spLocks noGrp="1"/>
          </p:cNvSpPr>
          <p:nvPr>
            <p:ph idx="1"/>
          </p:nvPr>
        </p:nvSpPr>
        <p:spPr/>
        <p:txBody>
          <a:bodyPr/>
          <a:lstStyle/>
          <a:p>
            <a:pPr algn="just"/>
            <a:r>
              <a:rPr lang="en-US" sz="4400" b="1" dirty="0"/>
              <a:t>Write a program to construct a Bayesian network considering medical data. Use this model to demonstrate the diagnosis of heart patients using standard Heart Disease Data Set. You can use Python ML library API.</a:t>
            </a:r>
          </a:p>
        </p:txBody>
      </p:sp>
      <p:sp>
        <p:nvSpPr>
          <p:cNvPr id="4" name="Footer Placeholder 3">
            <a:extLst>
              <a:ext uri="{FF2B5EF4-FFF2-40B4-BE49-F238E27FC236}">
                <a16:creationId xmlns:a16="http://schemas.microsoft.com/office/drawing/2014/main" id="{F26F2068-262A-4489-97C5-FD22C83ABA0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09730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a:xfrm>
            <a:off x="0" y="0"/>
            <a:ext cx="12192000" cy="905069"/>
          </a:xfrm>
          <a:solidFill>
            <a:schemeClr val="accent1">
              <a:lumMod val="20000"/>
              <a:lumOff val="80000"/>
            </a:schemeClr>
          </a:solidFill>
        </p:spPr>
        <p:txBody>
          <a:bodyPr/>
          <a:lstStyle/>
          <a:p>
            <a:r>
              <a:rPr lang="en-US" b="1" dirty="0"/>
              <a:t>Supervised Learning Use cases</a:t>
            </a:r>
          </a:p>
        </p:txBody>
      </p:sp>
      <p:sp>
        <p:nvSpPr>
          <p:cNvPr id="4" name="Rectangle 3">
            <a:extLst>
              <a:ext uri="{FF2B5EF4-FFF2-40B4-BE49-F238E27FC236}">
                <a16:creationId xmlns:a16="http://schemas.microsoft.com/office/drawing/2014/main" id="{2732527F-6C5D-403C-BC34-0DA29E92F9B7}"/>
              </a:ext>
            </a:extLst>
          </p:cNvPr>
          <p:cNvSpPr/>
          <p:nvPr/>
        </p:nvSpPr>
        <p:spPr>
          <a:xfrm>
            <a:off x="401216" y="1408924"/>
            <a:ext cx="11206065" cy="2062103"/>
          </a:xfrm>
          <a:prstGeom prst="rect">
            <a:avLst/>
          </a:prstGeom>
        </p:spPr>
        <p:txBody>
          <a:bodyPr wrap="square">
            <a:spAutoFit/>
          </a:bodyPr>
          <a:lstStyle/>
          <a:p>
            <a:r>
              <a:rPr lang="en-US" sz="3200" b="1" dirty="0">
                <a:solidFill>
                  <a:srgbClr val="FF0000"/>
                </a:solidFill>
              </a:rPr>
              <a:t>Weather Apps</a:t>
            </a:r>
          </a:p>
          <a:p>
            <a:pPr fontAlgn="base"/>
            <a:r>
              <a:rPr lang="en-US" sz="3200" b="1" dirty="0"/>
              <a:t>Predicts the upcoming weather by analyzing the parameters for a given time on some prior knowledge </a:t>
            </a:r>
            <a:r>
              <a:rPr lang="en-US" sz="3200" i="1" dirty="0"/>
              <a:t>(when its sunny, temperature is higher; when its cloudy, humidity is higher, etc.).</a:t>
            </a:r>
          </a:p>
        </p:txBody>
      </p:sp>
      <p:pic>
        <p:nvPicPr>
          <p:cNvPr id="4098" name="Picture 2" descr="How to create Android widgets: Information widget">
            <a:extLst>
              <a:ext uri="{FF2B5EF4-FFF2-40B4-BE49-F238E27FC236}">
                <a16:creationId xmlns:a16="http://schemas.microsoft.com/office/drawing/2014/main" id="{1B52433C-8CAD-473A-B888-236CABE731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548" y="4146280"/>
            <a:ext cx="4905472" cy="215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278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048-7A3C-4794-8B92-E460E0A454E4}"/>
              </a:ext>
            </a:extLst>
          </p:cNvPr>
          <p:cNvSpPr>
            <a:spLocks noGrp="1"/>
          </p:cNvSpPr>
          <p:nvPr>
            <p:ph type="title"/>
          </p:nvPr>
        </p:nvSpPr>
        <p:spPr>
          <a:xfrm>
            <a:off x="4169229" y="2864093"/>
            <a:ext cx="3853542" cy="867570"/>
          </a:xfrm>
          <a:solidFill>
            <a:schemeClr val="accent1">
              <a:lumMod val="20000"/>
              <a:lumOff val="80000"/>
            </a:schemeClr>
          </a:solidFill>
        </p:spPr>
        <p:txBody>
          <a:bodyPr/>
          <a:lstStyle/>
          <a:p>
            <a:r>
              <a:rPr lang="en-US" dirty="0"/>
              <a:t>Source Code </a:t>
            </a:r>
          </a:p>
        </p:txBody>
      </p:sp>
      <p:sp>
        <p:nvSpPr>
          <p:cNvPr id="4" name="Footer Placeholder 3">
            <a:extLst>
              <a:ext uri="{FF2B5EF4-FFF2-40B4-BE49-F238E27FC236}">
                <a16:creationId xmlns:a16="http://schemas.microsoft.com/office/drawing/2014/main" id="{2665A793-23C5-4627-8F08-CEE4705D6C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6779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05D8-1ECE-4927-BDA9-4756F9A0699F}"/>
              </a:ext>
            </a:extLst>
          </p:cNvPr>
          <p:cNvSpPr>
            <a:spLocks noGrp="1"/>
          </p:cNvSpPr>
          <p:nvPr>
            <p:ph type="title"/>
          </p:nvPr>
        </p:nvSpPr>
        <p:spPr>
          <a:xfrm>
            <a:off x="2556588" y="2626568"/>
            <a:ext cx="4618653" cy="783771"/>
          </a:xfrm>
          <a:solidFill>
            <a:schemeClr val="accent1">
              <a:lumMod val="20000"/>
              <a:lumOff val="80000"/>
            </a:schemeClr>
          </a:solidFill>
        </p:spPr>
        <p:txBody>
          <a:bodyPr/>
          <a:lstStyle/>
          <a:p>
            <a:r>
              <a:rPr lang="en-US" b="1" dirty="0"/>
              <a:t>2.8 EM Algorithm </a:t>
            </a:r>
          </a:p>
        </p:txBody>
      </p:sp>
    </p:spTree>
    <p:extLst>
      <p:ext uri="{BB962C8B-B14F-4D97-AF65-F5344CB8AC3E}">
        <p14:creationId xmlns:p14="http://schemas.microsoft.com/office/powerpoint/2010/main" val="3437266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3" name="Object 5">
            <a:extLst>
              <a:ext uri="{FF2B5EF4-FFF2-40B4-BE49-F238E27FC236}">
                <a16:creationId xmlns:a16="http://schemas.microsoft.com/office/drawing/2014/main" id="{C3E62E09-1EFF-44CA-873C-1FB6C285D406}"/>
              </a:ext>
            </a:extLst>
          </p:cNvPr>
          <p:cNvGraphicFramePr>
            <a:graphicFrameLocks noChangeAspect="1"/>
          </p:cNvGraphicFramePr>
          <p:nvPr/>
        </p:nvGraphicFramePr>
        <p:xfrm>
          <a:off x="2895600" y="1676401"/>
          <a:ext cx="6096000" cy="2968625"/>
        </p:xfrm>
        <a:graphic>
          <a:graphicData uri="http://schemas.openxmlformats.org/presentationml/2006/ole">
            <mc:AlternateContent xmlns:mc="http://schemas.openxmlformats.org/markup-compatibility/2006">
              <mc:Choice xmlns:v="urn:schemas-microsoft-com:vml" Requires="v">
                <p:oleObj spid="_x0000_s2165" name="비트맵 이미지" r:id="rId3" imgW="11342857" imgH="5525271" progId="Paint.Picture">
                  <p:embed/>
                </p:oleObj>
              </mc:Choice>
              <mc:Fallback>
                <p:oleObj name="비트맵 이미지" r:id="rId3" imgW="11342857" imgH="5525271" progId="Paint.Picture">
                  <p:embed/>
                  <p:pic>
                    <p:nvPicPr>
                      <p:cNvPr id="242693" name="Object 5">
                        <a:extLst>
                          <a:ext uri="{FF2B5EF4-FFF2-40B4-BE49-F238E27FC236}">
                            <a16:creationId xmlns:a16="http://schemas.microsoft.com/office/drawing/2014/main" id="{C3E62E09-1EFF-44CA-873C-1FB6C285D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1"/>
                        <a:ext cx="60960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2690" name="Rectangle 2">
            <a:extLst>
              <a:ext uri="{FF2B5EF4-FFF2-40B4-BE49-F238E27FC236}">
                <a16:creationId xmlns:a16="http://schemas.microsoft.com/office/drawing/2014/main" id="{B7180CDD-6AA2-41C5-B5C6-C61930B06BC5}"/>
              </a:ext>
            </a:extLst>
          </p:cNvPr>
          <p:cNvSpPr>
            <a:spLocks noGrp="1" noChangeArrowheads="1"/>
          </p:cNvSpPr>
          <p:nvPr>
            <p:ph type="title"/>
          </p:nvPr>
        </p:nvSpPr>
        <p:spPr>
          <a:solidFill>
            <a:schemeClr val="accent1">
              <a:lumMod val="20000"/>
              <a:lumOff val="80000"/>
            </a:schemeClr>
          </a:solidFill>
        </p:spPr>
        <p:txBody>
          <a:bodyPr>
            <a:normAutofit/>
          </a:bodyPr>
          <a:lstStyle/>
          <a:p>
            <a:r>
              <a:rPr lang="en-US" altLang="ko-KR" sz="3600" b="1" dirty="0"/>
              <a:t>Generating Data from Mixture of </a:t>
            </a:r>
            <a:r>
              <a:rPr lang="en-US" altLang="ko-KR" sz="3600" b="1" i="1" dirty="0"/>
              <a:t>k</a:t>
            </a:r>
            <a:r>
              <a:rPr lang="en-US" altLang="ko-KR" sz="3600" b="1" dirty="0"/>
              <a:t> Gaussians</a:t>
            </a:r>
          </a:p>
        </p:txBody>
      </p:sp>
      <p:sp>
        <p:nvSpPr>
          <p:cNvPr id="242691" name="Rectangle 3">
            <a:extLst>
              <a:ext uri="{FF2B5EF4-FFF2-40B4-BE49-F238E27FC236}">
                <a16:creationId xmlns:a16="http://schemas.microsoft.com/office/drawing/2014/main" id="{3B8FDAAE-8132-4D37-8EC3-AEE900B56E44}"/>
              </a:ext>
            </a:extLst>
          </p:cNvPr>
          <p:cNvSpPr>
            <a:spLocks noGrp="1" noChangeArrowheads="1"/>
          </p:cNvSpPr>
          <p:nvPr>
            <p:ph type="body" idx="1"/>
          </p:nvPr>
        </p:nvSpPr>
        <p:spPr>
          <a:xfrm>
            <a:off x="704849" y="4572000"/>
            <a:ext cx="10220325" cy="1981200"/>
          </a:xfrm>
        </p:spPr>
        <p:txBody>
          <a:bodyPr/>
          <a:lstStyle/>
          <a:p>
            <a:r>
              <a:rPr lang="en-US" altLang="ko-KR" dirty="0"/>
              <a:t>Each instance x generated by</a:t>
            </a:r>
          </a:p>
          <a:p>
            <a:pPr lvl="1">
              <a:buFontTx/>
              <a:buNone/>
            </a:pPr>
            <a:r>
              <a:rPr lang="en-US" altLang="ko-KR" dirty="0">
                <a:solidFill>
                  <a:srgbClr val="0066CC"/>
                </a:solidFill>
              </a:rPr>
              <a:t>1.</a:t>
            </a:r>
            <a:r>
              <a:rPr lang="en-US" altLang="ko-KR" dirty="0"/>
              <a:t> Choosing one of the </a:t>
            </a:r>
            <a:r>
              <a:rPr lang="en-US" altLang="ko-KR" i="1" dirty="0"/>
              <a:t>k</a:t>
            </a:r>
            <a:r>
              <a:rPr lang="en-US" altLang="ko-KR" dirty="0"/>
              <a:t> Gaussians with uniform probability</a:t>
            </a:r>
          </a:p>
          <a:p>
            <a:pPr lvl="1">
              <a:buFontTx/>
              <a:buNone/>
            </a:pPr>
            <a:r>
              <a:rPr lang="en-US" altLang="ko-KR" dirty="0">
                <a:solidFill>
                  <a:srgbClr val="0066CC"/>
                </a:solidFill>
              </a:rPr>
              <a:t>2.</a:t>
            </a:r>
            <a:r>
              <a:rPr lang="en-US" altLang="ko-KR" dirty="0"/>
              <a:t> Generating an instance at random according to that Gaussian</a:t>
            </a:r>
          </a:p>
        </p:txBody>
      </p:sp>
      <p:sp>
        <p:nvSpPr>
          <p:cNvPr id="2" name="Footer Placeholder 1">
            <a:extLst>
              <a:ext uri="{FF2B5EF4-FFF2-40B4-BE49-F238E27FC236}">
                <a16:creationId xmlns:a16="http://schemas.microsoft.com/office/drawing/2014/main" id="{373396E8-FB3D-435A-A1B4-6B4A3C46AC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671658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Gaussian Distribution</a:t>
            </a:r>
          </a:p>
        </p:txBody>
      </p:sp>
      <p:pic>
        <p:nvPicPr>
          <p:cNvPr id="4" name="Picture 3">
            <a:extLst>
              <a:ext uri="{FF2B5EF4-FFF2-40B4-BE49-F238E27FC236}">
                <a16:creationId xmlns:a16="http://schemas.microsoft.com/office/drawing/2014/main" id="{437D6E01-880C-447A-8CB8-E990A7B336B1}"/>
              </a:ext>
            </a:extLst>
          </p:cNvPr>
          <p:cNvPicPr>
            <a:picLocks noChangeAspect="1"/>
          </p:cNvPicPr>
          <p:nvPr/>
        </p:nvPicPr>
        <p:blipFill>
          <a:blip r:embed="rId2"/>
          <a:stretch>
            <a:fillRect/>
          </a:stretch>
        </p:blipFill>
        <p:spPr>
          <a:xfrm>
            <a:off x="285750" y="933450"/>
            <a:ext cx="10401300" cy="5695950"/>
          </a:xfrm>
          <a:prstGeom prst="rect">
            <a:avLst/>
          </a:prstGeom>
        </p:spPr>
      </p:pic>
      <p:sp>
        <p:nvSpPr>
          <p:cNvPr id="3" name="Footer Placeholder 2">
            <a:extLst>
              <a:ext uri="{FF2B5EF4-FFF2-40B4-BE49-F238E27FC236}">
                <a16:creationId xmlns:a16="http://schemas.microsoft.com/office/drawing/2014/main" id="{314EC737-1823-495D-8BF0-6FABAA4A4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3547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561975"/>
          </a:xfrm>
          <a:solidFill>
            <a:schemeClr val="accent1">
              <a:lumMod val="40000"/>
              <a:lumOff val="60000"/>
            </a:schemeClr>
          </a:solidFill>
        </p:spPr>
        <p:txBody>
          <a:bodyPr>
            <a:normAutofit fontScale="90000"/>
          </a:bodyPr>
          <a:lstStyle/>
          <a:p>
            <a:r>
              <a:rPr lang="en-US" b="1" dirty="0"/>
              <a:t>Gaussian Mixtures</a:t>
            </a:r>
          </a:p>
        </p:txBody>
      </p:sp>
      <p:pic>
        <p:nvPicPr>
          <p:cNvPr id="3" name="Picture 2">
            <a:extLst>
              <a:ext uri="{FF2B5EF4-FFF2-40B4-BE49-F238E27FC236}">
                <a16:creationId xmlns:a16="http://schemas.microsoft.com/office/drawing/2014/main" id="{44865F04-20C9-4DA0-BBCC-54DB13473E0E}"/>
              </a:ext>
            </a:extLst>
          </p:cNvPr>
          <p:cNvPicPr>
            <a:picLocks noChangeAspect="1"/>
          </p:cNvPicPr>
          <p:nvPr/>
        </p:nvPicPr>
        <p:blipFill>
          <a:blip r:embed="rId2"/>
          <a:stretch>
            <a:fillRect/>
          </a:stretch>
        </p:blipFill>
        <p:spPr>
          <a:xfrm>
            <a:off x="1269966" y="704851"/>
            <a:ext cx="8334375" cy="1924049"/>
          </a:xfrm>
          <a:prstGeom prst="rect">
            <a:avLst/>
          </a:prstGeom>
        </p:spPr>
      </p:pic>
      <p:pic>
        <p:nvPicPr>
          <p:cNvPr id="5" name="Picture 4">
            <a:extLst>
              <a:ext uri="{FF2B5EF4-FFF2-40B4-BE49-F238E27FC236}">
                <a16:creationId xmlns:a16="http://schemas.microsoft.com/office/drawing/2014/main" id="{B3584F14-17C3-4A0E-B587-55A8617E103B}"/>
              </a:ext>
            </a:extLst>
          </p:cNvPr>
          <p:cNvPicPr>
            <a:picLocks noChangeAspect="1"/>
          </p:cNvPicPr>
          <p:nvPr/>
        </p:nvPicPr>
        <p:blipFill>
          <a:blip r:embed="rId3"/>
          <a:stretch>
            <a:fillRect/>
          </a:stretch>
        </p:blipFill>
        <p:spPr>
          <a:xfrm>
            <a:off x="133350" y="2628900"/>
            <a:ext cx="12058650" cy="4086224"/>
          </a:xfrm>
          <a:prstGeom prst="rect">
            <a:avLst/>
          </a:prstGeom>
        </p:spPr>
      </p:pic>
      <p:sp>
        <p:nvSpPr>
          <p:cNvPr id="4" name="Footer Placeholder 3">
            <a:extLst>
              <a:ext uri="{FF2B5EF4-FFF2-40B4-BE49-F238E27FC236}">
                <a16:creationId xmlns:a16="http://schemas.microsoft.com/office/drawing/2014/main" id="{9A544D43-5C22-40CF-B470-3CFC682EF3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62132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a:t>
            </a:r>
          </a:p>
        </p:txBody>
      </p:sp>
      <p:pic>
        <p:nvPicPr>
          <p:cNvPr id="4" name="Picture 3">
            <a:extLst>
              <a:ext uri="{FF2B5EF4-FFF2-40B4-BE49-F238E27FC236}">
                <a16:creationId xmlns:a16="http://schemas.microsoft.com/office/drawing/2014/main" id="{FFEC2193-6966-4BC8-8410-6B3CE03DD040}"/>
              </a:ext>
            </a:extLst>
          </p:cNvPr>
          <p:cNvPicPr>
            <a:picLocks noChangeAspect="1"/>
          </p:cNvPicPr>
          <p:nvPr/>
        </p:nvPicPr>
        <p:blipFill>
          <a:blip r:embed="rId2"/>
          <a:stretch>
            <a:fillRect/>
          </a:stretch>
        </p:blipFill>
        <p:spPr>
          <a:xfrm>
            <a:off x="178338" y="1182423"/>
            <a:ext cx="2647018" cy="1884627"/>
          </a:xfrm>
          <a:prstGeom prst="rect">
            <a:avLst/>
          </a:prstGeom>
          <a:ln w="28575">
            <a:solidFill>
              <a:schemeClr val="tx1"/>
            </a:solidFill>
          </a:ln>
        </p:spPr>
      </p:pic>
      <p:pic>
        <p:nvPicPr>
          <p:cNvPr id="5" name="Picture 4">
            <a:extLst>
              <a:ext uri="{FF2B5EF4-FFF2-40B4-BE49-F238E27FC236}">
                <a16:creationId xmlns:a16="http://schemas.microsoft.com/office/drawing/2014/main" id="{44EAAC58-0C64-4DD5-A6DD-438F78D3A4A2}"/>
              </a:ext>
            </a:extLst>
          </p:cNvPr>
          <p:cNvPicPr>
            <a:picLocks noChangeAspect="1"/>
          </p:cNvPicPr>
          <p:nvPr/>
        </p:nvPicPr>
        <p:blipFill>
          <a:blip r:embed="rId3"/>
          <a:stretch>
            <a:fillRect/>
          </a:stretch>
        </p:blipFill>
        <p:spPr>
          <a:xfrm>
            <a:off x="3053957" y="1182422"/>
            <a:ext cx="2548873" cy="1884627"/>
          </a:xfrm>
          <a:prstGeom prst="rect">
            <a:avLst/>
          </a:prstGeom>
          <a:ln w="28575">
            <a:solidFill>
              <a:schemeClr val="tx1"/>
            </a:solidFill>
          </a:ln>
        </p:spPr>
      </p:pic>
      <p:pic>
        <p:nvPicPr>
          <p:cNvPr id="6" name="Picture 5">
            <a:extLst>
              <a:ext uri="{FF2B5EF4-FFF2-40B4-BE49-F238E27FC236}">
                <a16:creationId xmlns:a16="http://schemas.microsoft.com/office/drawing/2014/main" id="{27410D1B-814A-40CE-BD17-D32011F12A1E}"/>
              </a:ext>
            </a:extLst>
          </p:cNvPr>
          <p:cNvPicPr>
            <a:picLocks noChangeAspect="1"/>
          </p:cNvPicPr>
          <p:nvPr/>
        </p:nvPicPr>
        <p:blipFill>
          <a:blip r:embed="rId4"/>
          <a:stretch>
            <a:fillRect/>
          </a:stretch>
        </p:blipFill>
        <p:spPr>
          <a:xfrm>
            <a:off x="5982359" y="1182422"/>
            <a:ext cx="2694562" cy="1884627"/>
          </a:xfrm>
          <a:prstGeom prst="rect">
            <a:avLst/>
          </a:prstGeom>
          <a:ln w="28575">
            <a:solidFill>
              <a:schemeClr val="tx1"/>
            </a:solidFill>
          </a:ln>
        </p:spPr>
      </p:pic>
      <p:pic>
        <p:nvPicPr>
          <p:cNvPr id="7" name="Picture 6">
            <a:extLst>
              <a:ext uri="{FF2B5EF4-FFF2-40B4-BE49-F238E27FC236}">
                <a16:creationId xmlns:a16="http://schemas.microsoft.com/office/drawing/2014/main" id="{1AA08DCD-3827-41D4-8069-D7AE06D32E9D}"/>
              </a:ext>
            </a:extLst>
          </p:cNvPr>
          <p:cNvPicPr>
            <a:picLocks noChangeAspect="1"/>
          </p:cNvPicPr>
          <p:nvPr/>
        </p:nvPicPr>
        <p:blipFill>
          <a:blip r:embed="rId5"/>
          <a:stretch>
            <a:fillRect/>
          </a:stretch>
        </p:blipFill>
        <p:spPr>
          <a:xfrm>
            <a:off x="9056450" y="1182421"/>
            <a:ext cx="2833386" cy="1884628"/>
          </a:xfrm>
          <a:prstGeom prst="rect">
            <a:avLst/>
          </a:prstGeom>
          <a:ln w="28575">
            <a:solidFill>
              <a:schemeClr val="tx1"/>
            </a:solidFill>
          </a:ln>
        </p:spPr>
      </p:pic>
      <p:pic>
        <p:nvPicPr>
          <p:cNvPr id="8" name="Picture 7">
            <a:extLst>
              <a:ext uri="{FF2B5EF4-FFF2-40B4-BE49-F238E27FC236}">
                <a16:creationId xmlns:a16="http://schemas.microsoft.com/office/drawing/2014/main" id="{F599EDE0-78CA-4BB7-BCCF-956EEA17FF7C}"/>
              </a:ext>
            </a:extLst>
          </p:cNvPr>
          <p:cNvPicPr>
            <a:picLocks noChangeAspect="1"/>
          </p:cNvPicPr>
          <p:nvPr/>
        </p:nvPicPr>
        <p:blipFill>
          <a:blip r:embed="rId6"/>
          <a:stretch>
            <a:fillRect/>
          </a:stretch>
        </p:blipFill>
        <p:spPr>
          <a:xfrm>
            <a:off x="178338" y="3865251"/>
            <a:ext cx="2647018" cy="1810326"/>
          </a:xfrm>
          <a:prstGeom prst="rect">
            <a:avLst/>
          </a:prstGeom>
          <a:ln w="28575">
            <a:solidFill>
              <a:schemeClr val="tx1"/>
            </a:solidFill>
          </a:ln>
        </p:spPr>
      </p:pic>
      <p:pic>
        <p:nvPicPr>
          <p:cNvPr id="9" name="Picture 8">
            <a:extLst>
              <a:ext uri="{FF2B5EF4-FFF2-40B4-BE49-F238E27FC236}">
                <a16:creationId xmlns:a16="http://schemas.microsoft.com/office/drawing/2014/main" id="{C30E35FB-9AE7-4395-ABA3-B3D0936A426D}"/>
              </a:ext>
            </a:extLst>
          </p:cNvPr>
          <p:cNvPicPr>
            <a:picLocks noChangeAspect="1"/>
          </p:cNvPicPr>
          <p:nvPr/>
        </p:nvPicPr>
        <p:blipFill>
          <a:blip r:embed="rId7"/>
          <a:stretch>
            <a:fillRect/>
          </a:stretch>
        </p:blipFill>
        <p:spPr>
          <a:xfrm>
            <a:off x="3053957" y="3787729"/>
            <a:ext cx="2647018" cy="1906900"/>
          </a:xfrm>
          <a:prstGeom prst="rect">
            <a:avLst/>
          </a:prstGeom>
          <a:ln w="28575">
            <a:solidFill>
              <a:schemeClr val="tx1"/>
            </a:solidFill>
          </a:ln>
        </p:spPr>
      </p:pic>
      <p:pic>
        <p:nvPicPr>
          <p:cNvPr id="10" name="Picture 9">
            <a:extLst>
              <a:ext uri="{FF2B5EF4-FFF2-40B4-BE49-F238E27FC236}">
                <a16:creationId xmlns:a16="http://schemas.microsoft.com/office/drawing/2014/main" id="{998B145B-4DEE-4AF4-BA1D-7B48D73C7C29}"/>
              </a:ext>
            </a:extLst>
          </p:cNvPr>
          <p:cNvPicPr>
            <a:picLocks noChangeAspect="1"/>
          </p:cNvPicPr>
          <p:nvPr/>
        </p:nvPicPr>
        <p:blipFill>
          <a:blip r:embed="rId8"/>
          <a:stretch>
            <a:fillRect/>
          </a:stretch>
        </p:blipFill>
        <p:spPr>
          <a:xfrm>
            <a:off x="6096000" y="3787729"/>
            <a:ext cx="2757561" cy="1884627"/>
          </a:xfrm>
          <a:prstGeom prst="rect">
            <a:avLst/>
          </a:prstGeom>
          <a:ln w="28575">
            <a:solidFill>
              <a:schemeClr val="tx1"/>
            </a:solidFill>
          </a:ln>
        </p:spPr>
      </p:pic>
      <p:pic>
        <p:nvPicPr>
          <p:cNvPr id="11" name="Picture 10">
            <a:extLst>
              <a:ext uri="{FF2B5EF4-FFF2-40B4-BE49-F238E27FC236}">
                <a16:creationId xmlns:a16="http://schemas.microsoft.com/office/drawing/2014/main" id="{5D670F33-6B7E-4BA5-A68C-45271A3ADA33}"/>
              </a:ext>
            </a:extLst>
          </p:cNvPr>
          <p:cNvPicPr>
            <a:picLocks noChangeAspect="1"/>
          </p:cNvPicPr>
          <p:nvPr/>
        </p:nvPicPr>
        <p:blipFill>
          <a:blip r:embed="rId9"/>
          <a:stretch>
            <a:fillRect/>
          </a:stretch>
        </p:blipFill>
        <p:spPr>
          <a:xfrm>
            <a:off x="9107215" y="3725597"/>
            <a:ext cx="2782621" cy="1884628"/>
          </a:xfrm>
          <a:prstGeom prst="rect">
            <a:avLst/>
          </a:prstGeom>
          <a:ln w="28575">
            <a:solidFill>
              <a:schemeClr val="tx1"/>
            </a:solidFill>
          </a:ln>
        </p:spPr>
      </p:pic>
      <p:sp>
        <p:nvSpPr>
          <p:cNvPr id="3" name="Footer Placeholder 2">
            <a:extLst>
              <a:ext uri="{FF2B5EF4-FFF2-40B4-BE49-F238E27FC236}">
                <a16:creationId xmlns:a16="http://schemas.microsoft.com/office/drawing/2014/main" id="{164F90F7-6544-48AB-96FA-2BF2183DD59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70824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621054"/>
          </a:xfrm>
          <a:ln w="38100">
            <a:solidFill>
              <a:schemeClr val="tx1"/>
            </a:solidFill>
          </a:ln>
        </p:spPr>
        <p:txBody>
          <a:bodyPr>
            <a:normAutofit/>
          </a:bodyPr>
          <a:lstStyle/>
          <a:p>
            <a:r>
              <a:rPr lang="en-US" altLang="ko-KR" dirty="0"/>
              <a:t>When to use:</a:t>
            </a:r>
          </a:p>
          <a:p>
            <a:pPr lvl="1"/>
            <a:r>
              <a:rPr lang="en-US" altLang="en-US" dirty="0"/>
              <a:t>Filling in </a:t>
            </a:r>
            <a:r>
              <a:rPr lang="en-US" altLang="en-US" dirty="0">
                <a:solidFill>
                  <a:srgbClr val="0000FF"/>
                </a:solidFill>
              </a:rPr>
              <a:t>missing data</a:t>
            </a:r>
            <a:r>
              <a:rPr lang="en-US" altLang="en-US" dirty="0"/>
              <a:t> in samples</a:t>
            </a:r>
          </a:p>
          <a:p>
            <a:pPr lvl="1"/>
            <a:r>
              <a:rPr lang="en-US" altLang="en-US" dirty="0"/>
              <a:t>Unsupervised learning of </a:t>
            </a:r>
            <a:r>
              <a:rPr lang="en-US" altLang="en-US" dirty="0">
                <a:solidFill>
                  <a:srgbClr val="0000FF"/>
                </a:solidFill>
              </a:rPr>
              <a:t>clusters</a:t>
            </a:r>
          </a:p>
          <a:p>
            <a:pPr lvl="1"/>
            <a:r>
              <a:rPr lang="en-US" altLang="en-US" dirty="0"/>
              <a:t>Semi-supervised classification and clustering</a:t>
            </a:r>
            <a:endParaRPr lang="en-US" dirty="0"/>
          </a:p>
        </p:txBody>
      </p:sp>
      <p:sp>
        <p:nvSpPr>
          <p:cNvPr id="4" name="Footer Placeholder 3">
            <a:extLst>
              <a:ext uri="{FF2B5EF4-FFF2-40B4-BE49-F238E27FC236}">
                <a16:creationId xmlns:a16="http://schemas.microsoft.com/office/drawing/2014/main" id="{D3C82463-2DE1-49CD-AE4D-9B476A542F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649151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512263"/>
          </a:xfrm>
          <a:ln w="38100">
            <a:solidFill>
              <a:schemeClr val="tx1"/>
            </a:solidFill>
          </a:ln>
        </p:spPr>
        <p:txBody>
          <a:bodyPr>
            <a:normAutofit/>
          </a:bodyPr>
          <a:lstStyle/>
          <a:p>
            <a:r>
              <a:rPr lang="en-US" altLang="en-US" dirty="0"/>
              <a:t>EM is typically used to compute </a:t>
            </a:r>
            <a:r>
              <a:rPr lang="en-US" altLang="en-US" dirty="0">
                <a:solidFill>
                  <a:srgbClr val="0000FF"/>
                </a:solidFill>
              </a:rPr>
              <a:t>maximum likelihood</a:t>
            </a:r>
            <a:r>
              <a:rPr lang="en-US" altLang="en-US" dirty="0">
                <a:solidFill>
                  <a:srgbClr val="FF0000"/>
                </a:solidFill>
              </a:rPr>
              <a:t> </a:t>
            </a:r>
            <a:r>
              <a:rPr lang="en-US" altLang="en-US" dirty="0">
                <a:solidFill>
                  <a:srgbClr val="0000FF"/>
                </a:solidFill>
              </a:rPr>
              <a:t>estimates</a:t>
            </a:r>
            <a:r>
              <a:rPr lang="en-US" altLang="en-US" dirty="0"/>
              <a:t> given </a:t>
            </a:r>
            <a:r>
              <a:rPr lang="en-US" altLang="en-US" dirty="0">
                <a:solidFill>
                  <a:srgbClr val="0000FF"/>
                </a:solidFill>
              </a:rPr>
              <a:t>incomplete samples</a:t>
            </a:r>
            <a:r>
              <a:rPr lang="en-US" altLang="en-US" dirty="0"/>
              <a:t>.</a:t>
            </a:r>
          </a:p>
          <a:p>
            <a:r>
              <a:rPr lang="en-US" altLang="en-US" dirty="0"/>
              <a:t>The EM algorithm estimates the parameters of a model </a:t>
            </a:r>
            <a:r>
              <a:rPr lang="en-US" altLang="en-US" dirty="0">
                <a:solidFill>
                  <a:srgbClr val="0000FF"/>
                </a:solidFill>
              </a:rPr>
              <a:t>iteratively</a:t>
            </a:r>
            <a:r>
              <a:rPr lang="en-US" altLang="en-US" dirty="0"/>
              <a:t>.</a:t>
            </a:r>
          </a:p>
          <a:p>
            <a:pPr marL="782638" lvl="1"/>
            <a:r>
              <a:rPr lang="en-US" altLang="en-US" sz="2800" dirty="0">
                <a:solidFill>
                  <a:srgbClr val="FF0000"/>
                </a:solidFill>
              </a:rPr>
              <a:t>Starting from some initial guess, each iteration consists of </a:t>
            </a:r>
          </a:p>
          <a:p>
            <a:pPr marL="1182688" lvl="2"/>
            <a:r>
              <a:rPr lang="en-US" altLang="en-US" sz="2800" dirty="0">
                <a:solidFill>
                  <a:srgbClr val="FF0000"/>
                </a:solidFill>
              </a:rPr>
              <a:t>an </a:t>
            </a:r>
            <a:r>
              <a:rPr lang="en-US" altLang="en-US" sz="2800" dirty="0">
                <a:solidFill>
                  <a:srgbClr val="0000FF"/>
                </a:solidFill>
              </a:rPr>
              <a:t>E</a:t>
            </a:r>
            <a:r>
              <a:rPr lang="en-US" altLang="en-US" sz="2800" dirty="0">
                <a:solidFill>
                  <a:srgbClr val="FF0000"/>
                </a:solidFill>
              </a:rPr>
              <a:t> step (Expectation step) </a:t>
            </a:r>
          </a:p>
          <a:p>
            <a:pPr marL="1182688" lvl="2"/>
            <a:r>
              <a:rPr lang="en-US" altLang="en-US" sz="2800" dirty="0">
                <a:solidFill>
                  <a:srgbClr val="FF0000"/>
                </a:solidFill>
              </a:rPr>
              <a:t>an </a:t>
            </a:r>
            <a:r>
              <a:rPr lang="en-US" altLang="en-US" sz="2800" dirty="0">
                <a:solidFill>
                  <a:srgbClr val="0000FF"/>
                </a:solidFill>
              </a:rPr>
              <a:t>M</a:t>
            </a:r>
            <a:r>
              <a:rPr lang="en-US" altLang="en-US" sz="2800" dirty="0">
                <a:solidFill>
                  <a:srgbClr val="FF0000"/>
                </a:solidFill>
              </a:rPr>
              <a:t> step (Maximization step)</a:t>
            </a:r>
          </a:p>
          <a:p>
            <a:endParaRPr lang="en-US" dirty="0"/>
          </a:p>
        </p:txBody>
      </p:sp>
      <p:sp>
        <p:nvSpPr>
          <p:cNvPr id="4" name="Footer Placeholder 3">
            <a:extLst>
              <a:ext uri="{FF2B5EF4-FFF2-40B4-BE49-F238E27FC236}">
                <a16:creationId xmlns:a16="http://schemas.microsoft.com/office/drawing/2014/main" id="{E024197F-B5A0-479F-A498-9C85ABFAD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8708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b="1" dirty="0"/>
              <a:t>Given:</a:t>
            </a:r>
          </a:p>
          <a:p>
            <a:pPr lvl="1">
              <a:lnSpc>
                <a:spcPct val="90000"/>
              </a:lnSpc>
            </a:pPr>
            <a:r>
              <a:rPr lang="en-US" altLang="ko-KR" sz="2000" dirty="0"/>
              <a:t>Instances from </a:t>
            </a:r>
            <a:r>
              <a:rPr lang="en-US" altLang="ko-KR" sz="2000" b="1" i="1" dirty="0"/>
              <a:t>X</a:t>
            </a:r>
            <a:r>
              <a:rPr lang="en-US" altLang="ko-KR" sz="2000" dirty="0"/>
              <a:t> generated by mixture of </a:t>
            </a:r>
            <a:r>
              <a:rPr lang="en-US" altLang="ko-KR" sz="2000" b="1" i="1" dirty="0"/>
              <a:t>k</a:t>
            </a:r>
            <a:r>
              <a:rPr lang="en-US" altLang="ko-KR" sz="2000" dirty="0"/>
              <a:t> Gaussian distributions</a:t>
            </a:r>
          </a:p>
          <a:p>
            <a:pPr lvl="1">
              <a:lnSpc>
                <a:spcPct val="90000"/>
              </a:lnSpc>
            </a:pPr>
            <a:r>
              <a:rPr lang="en-US" altLang="ko-KR" sz="2000" dirty="0"/>
              <a:t>Unknown means </a:t>
            </a:r>
            <a:r>
              <a:rPr lang="en-US" altLang="ko-KR" sz="2000" b="1" dirty="0"/>
              <a:t>&lt;</a:t>
            </a:r>
            <a:r>
              <a:rPr lang="en-US" altLang="ko-KR" sz="2000" b="1" i="1" dirty="0">
                <a:sym typeface="Symbol" panose="05050102010706020507" pitchFamily="18" charset="2"/>
              </a:rPr>
              <a:t></a:t>
            </a:r>
            <a:r>
              <a:rPr lang="en-US" altLang="ko-KR" sz="2000" b="1" baseline="-25000" dirty="0">
                <a:sym typeface="Symbol" panose="05050102010706020507" pitchFamily="18" charset="2"/>
              </a:rPr>
              <a:t>1</a:t>
            </a:r>
            <a:r>
              <a:rPr lang="en-US" altLang="ko-KR" sz="2000" b="1" dirty="0"/>
              <a:t>,…,</a:t>
            </a:r>
            <a:r>
              <a:rPr lang="en-US" altLang="ko-KR" sz="2000" b="1" i="1" dirty="0">
                <a:sym typeface="Symbol" panose="05050102010706020507" pitchFamily="18" charset="2"/>
              </a:rPr>
              <a:t></a:t>
            </a:r>
            <a:r>
              <a:rPr lang="en-US" altLang="ko-KR" sz="2000" b="1" i="1" baseline="-25000" dirty="0">
                <a:sym typeface="Symbol" panose="05050102010706020507" pitchFamily="18" charset="2"/>
              </a:rPr>
              <a:t>k </a:t>
            </a:r>
            <a:r>
              <a:rPr lang="en-US" altLang="ko-KR" sz="2000" b="1" dirty="0"/>
              <a:t>&gt; </a:t>
            </a:r>
            <a:r>
              <a:rPr lang="en-US" altLang="ko-KR" sz="2000" dirty="0"/>
              <a:t>of the </a:t>
            </a:r>
            <a:r>
              <a:rPr lang="en-US" altLang="ko-KR" sz="2000" b="1" i="1" dirty="0"/>
              <a:t>k</a:t>
            </a:r>
            <a:r>
              <a:rPr lang="en-US" altLang="ko-KR" sz="2000" i="1" dirty="0"/>
              <a:t>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b="1" i="1" dirty="0"/>
              <a:t>x</a:t>
            </a:r>
            <a:r>
              <a:rPr lang="en-US" altLang="ko-KR" sz="2000" b="1" i="1" baseline="-25000" dirty="0"/>
              <a:t>i</a:t>
            </a:r>
            <a:r>
              <a:rPr lang="en-US" altLang="ko-KR" sz="2000" baseline="-25000" dirty="0"/>
              <a:t> </a:t>
            </a:r>
            <a:r>
              <a:rPr lang="en-US" altLang="ko-KR" sz="2000" dirty="0"/>
              <a:t>was generated by which Gaussian</a:t>
            </a:r>
          </a:p>
          <a:p>
            <a:pPr>
              <a:lnSpc>
                <a:spcPct val="90000"/>
              </a:lnSpc>
            </a:pPr>
            <a:r>
              <a:rPr lang="en-US" altLang="ko-KR" sz="2400" b="1" dirty="0"/>
              <a:t>Determine:</a:t>
            </a:r>
          </a:p>
          <a:p>
            <a:pPr lvl="1">
              <a:lnSpc>
                <a:spcPct val="90000"/>
              </a:lnSpc>
            </a:pPr>
            <a:r>
              <a:rPr lang="en-US" altLang="ko-KR" sz="2000" dirty="0"/>
              <a:t>Maximum likelihood estimates of </a:t>
            </a:r>
            <a:r>
              <a:rPr lang="en-US" altLang="ko-KR" sz="2000" b="1" dirty="0"/>
              <a:t>&lt;</a:t>
            </a:r>
            <a:r>
              <a:rPr lang="en-US" altLang="ko-KR" sz="2000" b="1" i="1" dirty="0">
                <a:sym typeface="Symbol" panose="05050102010706020507" pitchFamily="18" charset="2"/>
              </a:rPr>
              <a:t></a:t>
            </a:r>
            <a:r>
              <a:rPr lang="en-US" altLang="ko-KR" sz="2000" b="1" baseline="-25000" dirty="0">
                <a:sym typeface="Symbol" panose="05050102010706020507" pitchFamily="18" charset="2"/>
              </a:rPr>
              <a:t>1</a:t>
            </a:r>
            <a:r>
              <a:rPr lang="en-US" altLang="ko-KR" sz="2000" b="1" dirty="0"/>
              <a:t>,…,</a:t>
            </a:r>
            <a:r>
              <a:rPr lang="en-US" altLang="ko-KR" sz="2000" b="1" i="1" dirty="0">
                <a:sym typeface="Symbol" panose="05050102010706020507" pitchFamily="18" charset="2"/>
              </a:rPr>
              <a:t></a:t>
            </a:r>
            <a:r>
              <a:rPr lang="en-US" altLang="ko-KR" sz="2000" b="1" i="1" baseline="-25000" dirty="0">
                <a:sym typeface="Symbol" panose="05050102010706020507" pitchFamily="18" charset="2"/>
              </a:rPr>
              <a:t>k </a:t>
            </a:r>
            <a:r>
              <a:rPr lang="en-US" altLang="ko-KR" sz="2000" b="1"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b="1" i="1" dirty="0" err="1"/>
              <a:t>z</a:t>
            </a:r>
            <a:r>
              <a:rPr lang="en-US" altLang="ko-KR" sz="2000" b="1" i="1" baseline="-25000" dirty="0" err="1"/>
              <a:t>ij</a:t>
            </a:r>
            <a:r>
              <a:rPr lang="en-US" altLang="ko-KR" sz="2000" b="1" i="1" baseline="-25000" dirty="0"/>
              <a:t> </a:t>
            </a:r>
            <a:r>
              <a:rPr lang="en-US" altLang="ko-KR" sz="2000" dirty="0"/>
              <a:t>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D0A6D2B-4A1E-47EA-AB1A-42CFB5C60B84}"/>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0AA27FB3-26FD-4A26-ACA1-D04CFDBA676F}"/>
              </a:ext>
            </a:extLst>
          </p:cNvPr>
          <p:cNvPicPr>
            <a:picLocks noChangeAspect="1"/>
          </p:cNvPicPr>
          <p:nvPr/>
        </p:nvPicPr>
        <p:blipFill>
          <a:blip r:embed="rId3"/>
          <a:stretch>
            <a:fillRect/>
          </a:stretch>
        </p:blipFill>
        <p:spPr>
          <a:xfrm>
            <a:off x="3667125" y="5672137"/>
            <a:ext cx="2695575" cy="771525"/>
          </a:xfrm>
          <a:prstGeom prst="rect">
            <a:avLst/>
          </a:prstGeom>
        </p:spPr>
      </p:pic>
    </p:spTree>
    <p:extLst>
      <p:ext uri="{BB962C8B-B14F-4D97-AF65-F5344CB8AC3E}">
        <p14:creationId xmlns:p14="http://schemas.microsoft.com/office/powerpoint/2010/main" val="19109633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A4529-6426-4BE5-9497-B1B0B2E518D2}"/>
              </a:ext>
            </a:extLst>
          </p:cNvPr>
          <p:cNvSpPr>
            <a:spLocks noGrp="1"/>
          </p:cNvSpPr>
          <p:nvPr>
            <p:ph type="ftr" sz="quarter" idx="11"/>
          </p:nvPr>
        </p:nvSpPr>
        <p:spPr/>
        <p:txBody>
          <a:bodyPr/>
          <a:lstStyle/>
          <a:p>
            <a:r>
              <a:rPr lang="kn-IN"/>
              <a:t>ಡಾ|| ತ್ಯಾಗರಾಜು  ಜಿ.ಎಸ್  </a:t>
            </a:r>
            <a:endParaRPr lang="en-US"/>
          </a:p>
        </p:txBody>
      </p:sp>
      <p:sp>
        <p:nvSpPr>
          <p:cNvPr id="4" name="Title 1">
            <a:extLst>
              <a:ext uri="{FF2B5EF4-FFF2-40B4-BE49-F238E27FC236}">
                <a16:creationId xmlns:a16="http://schemas.microsoft.com/office/drawing/2014/main" id="{680DB4F9-251E-4CFD-B88D-AC57EFEC1459}"/>
              </a:ext>
            </a:extLst>
          </p:cNvPr>
          <p:cNvSpPr txBox="1">
            <a:spLocks/>
          </p:cNvSpPr>
          <p:nvPr/>
        </p:nvSpPr>
        <p:spPr>
          <a:xfrm>
            <a:off x="0" y="1"/>
            <a:ext cx="12192000" cy="704850"/>
          </a:xfrm>
          <a:prstGeom prst="rect">
            <a:avLst/>
          </a:prstGeom>
          <a:solidFill>
            <a:schemeClr val="accent1">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GMM : </a:t>
            </a:r>
          </a:p>
        </p:txBody>
      </p:sp>
      <p:pic>
        <p:nvPicPr>
          <p:cNvPr id="5" name="Picture 4">
            <a:extLst>
              <a:ext uri="{FF2B5EF4-FFF2-40B4-BE49-F238E27FC236}">
                <a16:creationId xmlns:a16="http://schemas.microsoft.com/office/drawing/2014/main" id="{23A2121B-6193-4D34-846C-1E1B54612EFA}"/>
              </a:ext>
            </a:extLst>
          </p:cNvPr>
          <p:cNvPicPr>
            <a:picLocks noChangeAspect="1"/>
          </p:cNvPicPr>
          <p:nvPr/>
        </p:nvPicPr>
        <p:blipFill>
          <a:blip r:embed="rId2"/>
          <a:stretch>
            <a:fillRect/>
          </a:stretch>
        </p:blipFill>
        <p:spPr>
          <a:xfrm>
            <a:off x="4071937" y="1057275"/>
            <a:ext cx="4048125" cy="4743450"/>
          </a:xfrm>
          <a:prstGeom prst="rect">
            <a:avLst/>
          </a:prstGeom>
          <a:ln w="76200">
            <a:solidFill>
              <a:schemeClr val="tx1"/>
            </a:solidFill>
          </a:ln>
        </p:spPr>
      </p:pic>
    </p:spTree>
    <p:extLst>
      <p:ext uri="{BB962C8B-B14F-4D97-AF65-F5344CB8AC3E}">
        <p14:creationId xmlns:p14="http://schemas.microsoft.com/office/powerpoint/2010/main" val="1658060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0AB3-7D7F-44D8-AF9A-F33A21C06C0C}"/>
              </a:ext>
            </a:extLst>
          </p:cNvPr>
          <p:cNvSpPr>
            <a:spLocks noGrp="1"/>
          </p:cNvSpPr>
          <p:nvPr>
            <p:ph type="title"/>
          </p:nvPr>
        </p:nvSpPr>
        <p:spPr>
          <a:xfrm>
            <a:off x="-1" y="-36189"/>
            <a:ext cx="12111135" cy="978582"/>
          </a:xfrm>
          <a:solidFill>
            <a:schemeClr val="accent1">
              <a:lumMod val="20000"/>
              <a:lumOff val="80000"/>
            </a:schemeClr>
          </a:solidFill>
        </p:spPr>
        <p:txBody>
          <a:bodyPr/>
          <a:lstStyle/>
          <a:p>
            <a:r>
              <a:rPr lang="en-US" b="1" dirty="0"/>
              <a:t>Supervised Learning Use cases</a:t>
            </a:r>
          </a:p>
        </p:txBody>
      </p:sp>
      <p:sp>
        <p:nvSpPr>
          <p:cNvPr id="4" name="Rectangle 3">
            <a:extLst>
              <a:ext uri="{FF2B5EF4-FFF2-40B4-BE49-F238E27FC236}">
                <a16:creationId xmlns:a16="http://schemas.microsoft.com/office/drawing/2014/main" id="{2732527F-6C5D-403C-BC34-0DA29E92F9B7}"/>
              </a:ext>
            </a:extLst>
          </p:cNvPr>
          <p:cNvSpPr/>
          <p:nvPr/>
        </p:nvSpPr>
        <p:spPr>
          <a:xfrm>
            <a:off x="139959" y="4128002"/>
            <a:ext cx="11680371" cy="1692771"/>
          </a:xfrm>
          <a:prstGeom prst="rect">
            <a:avLst/>
          </a:prstGeom>
          <a:ln w="19050">
            <a:solidFill>
              <a:schemeClr val="tx1"/>
            </a:solidFill>
          </a:ln>
        </p:spPr>
        <p:txBody>
          <a:bodyPr wrap="square">
            <a:spAutoFit/>
          </a:bodyPr>
          <a:lstStyle/>
          <a:p>
            <a:r>
              <a:rPr lang="en-US" sz="3200" b="1" dirty="0">
                <a:solidFill>
                  <a:srgbClr val="FF0000"/>
                </a:solidFill>
              </a:rPr>
              <a:t>Biometric Attendance</a:t>
            </a:r>
          </a:p>
          <a:p>
            <a:pPr fontAlgn="base"/>
            <a:r>
              <a:rPr lang="en-US" sz="2400" dirty="0"/>
              <a:t>In </a:t>
            </a:r>
            <a:r>
              <a:rPr lang="en-US" sz="2400" b="1" dirty="0"/>
              <a:t>Biometric Attendance</a:t>
            </a:r>
            <a:r>
              <a:rPr lang="en-US" sz="2400" dirty="0"/>
              <a:t> you can train the machine with inputs of your biometric identity – </a:t>
            </a:r>
            <a:r>
              <a:rPr lang="en-US" sz="2400" b="1" i="1" dirty="0"/>
              <a:t>it can be your thumb, iris or ear-lobe, et</a:t>
            </a:r>
            <a:r>
              <a:rPr lang="en-US" sz="2400" dirty="0"/>
              <a:t>c. Once the machine is trained it can validate your future input and can easily identify you.</a:t>
            </a:r>
          </a:p>
        </p:txBody>
      </p:sp>
      <p:pic>
        <p:nvPicPr>
          <p:cNvPr id="5122" name="Picture 2" descr="machine learning tutorial- biometric-attendance">
            <a:extLst>
              <a:ext uri="{FF2B5EF4-FFF2-40B4-BE49-F238E27FC236}">
                <a16:creationId xmlns:a16="http://schemas.microsoft.com/office/drawing/2014/main" id="{8E5753D6-4A11-4747-9C92-2E42C4AA5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79096"/>
            <a:ext cx="4222782" cy="311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8740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2" name="Picture 11">
            <a:extLst>
              <a:ext uri="{FF2B5EF4-FFF2-40B4-BE49-F238E27FC236}">
                <a16:creationId xmlns:a16="http://schemas.microsoft.com/office/drawing/2014/main" id="{58DC57B7-323B-458C-AA01-DC01B9843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843" y="846306"/>
            <a:ext cx="10749063" cy="6011693"/>
          </a:xfrm>
          <a:prstGeom prst="rect">
            <a:avLst/>
          </a:prstGeom>
          <a:noFill/>
          <a:ln>
            <a:noFill/>
          </a:ln>
        </p:spPr>
      </p:pic>
      <p:sp>
        <p:nvSpPr>
          <p:cNvPr id="3" name="Footer Placeholder 2">
            <a:extLst>
              <a:ext uri="{FF2B5EF4-FFF2-40B4-BE49-F238E27FC236}">
                <a16:creationId xmlns:a16="http://schemas.microsoft.com/office/drawing/2014/main" id="{923425E1-A811-4907-ADFE-71FC05E311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81470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3" name="Picture 12">
            <a:extLst>
              <a:ext uri="{FF2B5EF4-FFF2-40B4-BE49-F238E27FC236}">
                <a16:creationId xmlns:a16="http://schemas.microsoft.com/office/drawing/2014/main" id="{3ED5D8C8-B6B5-4BE9-9070-B9D74D0243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786" y="726129"/>
            <a:ext cx="6238104" cy="5733037"/>
          </a:xfrm>
          <a:prstGeom prst="rect">
            <a:avLst/>
          </a:prstGeom>
          <a:noFill/>
          <a:ln>
            <a:noFill/>
          </a:ln>
        </p:spPr>
      </p:pic>
      <p:pic>
        <p:nvPicPr>
          <p:cNvPr id="14" name="Picture 13">
            <a:extLst>
              <a:ext uri="{FF2B5EF4-FFF2-40B4-BE49-F238E27FC236}">
                <a16:creationId xmlns:a16="http://schemas.microsoft.com/office/drawing/2014/main" id="{23EA9E31-460C-47E1-A31B-4D81355AC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8622" y="865762"/>
            <a:ext cx="5589594" cy="5593404"/>
          </a:xfrm>
          <a:prstGeom prst="rect">
            <a:avLst/>
          </a:prstGeom>
          <a:noFill/>
          <a:ln>
            <a:noFill/>
          </a:ln>
        </p:spPr>
      </p:pic>
      <p:sp>
        <p:nvSpPr>
          <p:cNvPr id="3" name="Footer Placeholder 2">
            <a:extLst>
              <a:ext uri="{FF2B5EF4-FFF2-40B4-BE49-F238E27FC236}">
                <a16:creationId xmlns:a16="http://schemas.microsoft.com/office/drawing/2014/main" id="{F589E952-2C8A-44E3-A133-91BDC17C210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933955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5" name="Picture 14">
            <a:extLst>
              <a:ext uri="{FF2B5EF4-FFF2-40B4-BE49-F238E27FC236}">
                <a16:creationId xmlns:a16="http://schemas.microsoft.com/office/drawing/2014/main" id="{E49F0D20-609B-469C-A379-E37BD49F1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82" y="1167319"/>
            <a:ext cx="5598331" cy="4708187"/>
          </a:xfrm>
          <a:prstGeom prst="rect">
            <a:avLst/>
          </a:prstGeom>
          <a:noFill/>
          <a:ln>
            <a:noFill/>
          </a:ln>
        </p:spPr>
      </p:pic>
      <p:pic>
        <p:nvPicPr>
          <p:cNvPr id="16" name="Picture 15">
            <a:extLst>
              <a:ext uri="{FF2B5EF4-FFF2-40B4-BE49-F238E27FC236}">
                <a16:creationId xmlns:a16="http://schemas.microsoft.com/office/drawing/2014/main" id="{24D6F846-4E0D-4726-8BD4-602509BE7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0588"/>
            <a:ext cx="5818824" cy="4824918"/>
          </a:xfrm>
          <a:prstGeom prst="rect">
            <a:avLst/>
          </a:prstGeom>
          <a:noFill/>
          <a:ln>
            <a:noFill/>
          </a:ln>
        </p:spPr>
      </p:pic>
      <p:sp>
        <p:nvSpPr>
          <p:cNvPr id="3" name="Footer Placeholder 2">
            <a:extLst>
              <a:ext uri="{FF2B5EF4-FFF2-40B4-BE49-F238E27FC236}">
                <a16:creationId xmlns:a16="http://schemas.microsoft.com/office/drawing/2014/main" id="{042ED3A8-C454-4024-9383-836CE2807F9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2080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7" name="Picture 16">
            <a:extLst>
              <a:ext uri="{FF2B5EF4-FFF2-40B4-BE49-F238E27FC236}">
                <a16:creationId xmlns:a16="http://schemas.microsoft.com/office/drawing/2014/main" id="{100B2A47-C9E5-47A0-A4C4-EA7DB08F7A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403" y="918025"/>
            <a:ext cx="5594010" cy="5404954"/>
          </a:xfrm>
          <a:prstGeom prst="rect">
            <a:avLst/>
          </a:prstGeom>
          <a:noFill/>
          <a:ln>
            <a:noFill/>
          </a:ln>
        </p:spPr>
      </p:pic>
      <p:pic>
        <p:nvPicPr>
          <p:cNvPr id="11" name="Picture 10">
            <a:extLst>
              <a:ext uri="{FF2B5EF4-FFF2-40B4-BE49-F238E27FC236}">
                <a16:creationId xmlns:a16="http://schemas.microsoft.com/office/drawing/2014/main" id="{6E72C4DC-0295-4396-ABF0-AD98A8FB5B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3407" y="918025"/>
            <a:ext cx="5795189" cy="5404954"/>
          </a:xfrm>
          <a:prstGeom prst="rect">
            <a:avLst/>
          </a:prstGeom>
          <a:noFill/>
          <a:ln>
            <a:noFill/>
          </a:ln>
        </p:spPr>
      </p:pic>
      <p:sp>
        <p:nvSpPr>
          <p:cNvPr id="3" name="Footer Placeholder 2">
            <a:extLst>
              <a:ext uri="{FF2B5EF4-FFF2-40B4-BE49-F238E27FC236}">
                <a16:creationId xmlns:a16="http://schemas.microsoft.com/office/drawing/2014/main" id="{C1618BA5-F5F2-4B6D-AE48-8588DC7440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00211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FA70-DA5C-42B2-A30D-4F7A68FA312E}"/>
              </a:ext>
            </a:extLst>
          </p:cNvPr>
          <p:cNvSpPr>
            <a:spLocks noGrp="1"/>
          </p:cNvSpPr>
          <p:nvPr>
            <p:ph type="title"/>
          </p:nvPr>
        </p:nvSpPr>
        <p:spPr>
          <a:xfrm>
            <a:off x="175727" y="111765"/>
            <a:ext cx="11786118" cy="877484"/>
          </a:xfrm>
          <a:solidFill>
            <a:schemeClr val="accent1">
              <a:lumMod val="20000"/>
              <a:lumOff val="80000"/>
            </a:schemeClr>
          </a:solidFill>
        </p:spPr>
        <p:txBody>
          <a:bodyPr/>
          <a:lstStyle/>
          <a:p>
            <a:r>
              <a:rPr lang="en-US" b="1" dirty="0"/>
              <a:t>Web links , G- Mail and Contact Number </a:t>
            </a:r>
          </a:p>
        </p:txBody>
      </p:sp>
      <p:sp>
        <p:nvSpPr>
          <p:cNvPr id="3" name="Rectangle 2">
            <a:extLst>
              <a:ext uri="{FF2B5EF4-FFF2-40B4-BE49-F238E27FC236}">
                <a16:creationId xmlns:a16="http://schemas.microsoft.com/office/drawing/2014/main" id="{8E8C124D-6B2E-43BA-9476-39236CE1C5D8}"/>
              </a:ext>
            </a:extLst>
          </p:cNvPr>
          <p:cNvSpPr/>
          <p:nvPr/>
        </p:nvSpPr>
        <p:spPr>
          <a:xfrm>
            <a:off x="307910" y="1841250"/>
            <a:ext cx="9125339" cy="3170099"/>
          </a:xfrm>
          <a:prstGeom prst="rect">
            <a:avLst/>
          </a:prstGeom>
        </p:spPr>
        <p:txBody>
          <a:bodyPr wrap="square">
            <a:spAutoFit/>
          </a:bodyPr>
          <a:lstStyle/>
          <a:p>
            <a:r>
              <a:rPr lang="en-US" sz="4000" dirty="0">
                <a:hlinkClick r:id="rId2"/>
              </a:rPr>
              <a:t>https://github.com/profthyagu</a:t>
            </a:r>
            <a:endParaRPr lang="en-US" sz="4000" dirty="0"/>
          </a:p>
          <a:p>
            <a:r>
              <a:rPr lang="en-US" sz="4000" dirty="0">
                <a:hlinkClick r:id="rId3"/>
              </a:rPr>
              <a:t>http://proftgs.blogspot.com</a:t>
            </a:r>
            <a:endParaRPr lang="en-US" sz="4000" dirty="0"/>
          </a:p>
          <a:p>
            <a:r>
              <a:rPr lang="en-US" sz="4000" dirty="0">
                <a:hlinkClick r:id="rId4"/>
              </a:rPr>
              <a:t>Gmail1: profthyagu@gmail.com</a:t>
            </a:r>
            <a:r>
              <a:rPr lang="en-US" sz="4000" dirty="0"/>
              <a:t>  </a:t>
            </a:r>
          </a:p>
          <a:p>
            <a:r>
              <a:rPr lang="en-US" sz="4000" dirty="0">
                <a:hlinkClick r:id="rId5"/>
              </a:rPr>
              <a:t>Gmail2 : innovationscontext@gmail.com</a:t>
            </a:r>
            <a:endParaRPr lang="en-US" sz="4000" dirty="0"/>
          </a:p>
          <a:p>
            <a:r>
              <a:rPr lang="en-US" sz="4000" b="1" dirty="0"/>
              <a:t>Mobile </a:t>
            </a:r>
            <a:r>
              <a:rPr lang="en-US" sz="4000" dirty="0"/>
              <a:t>: 9480123526 </a:t>
            </a:r>
          </a:p>
        </p:txBody>
      </p:sp>
    </p:spTree>
    <p:extLst>
      <p:ext uri="{BB962C8B-B14F-4D97-AF65-F5344CB8AC3E}">
        <p14:creationId xmlns:p14="http://schemas.microsoft.com/office/powerpoint/2010/main" val="5831996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FFA70-DA5C-42B2-A30D-4F7A68FA312E}"/>
              </a:ext>
            </a:extLst>
          </p:cNvPr>
          <p:cNvSpPr>
            <a:spLocks noGrp="1"/>
          </p:cNvSpPr>
          <p:nvPr>
            <p:ph type="title"/>
          </p:nvPr>
        </p:nvSpPr>
        <p:spPr>
          <a:xfrm>
            <a:off x="175727" y="111765"/>
            <a:ext cx="11786118" cy="877484"/>
          </a:xfrm>
          <a:solidFill>
            <a:schemeClr val="accent1">
              <a:lumMod val="20000"/>
              <a:lumOff val="80000"/>
            </a:schemeClr>
          </a:solidFill>
        </p:spPr>
        <p:txBody>
          <a:bodyPr/>
          <a:lstStyle/>
          <a:p>
            <a:r>
              <a:rPr lang="en-US" b="1" dirty="0"/>
              <a:t>Agenda </a:t>
            </a:r>
          </a:p>
        </p:txBody>
      </p:sp>
      <p:graphicFrame>
        <p:nvGraphicFramePr>
          <p:cNvPr id="6" name="Table 5">
            <a:extLst>
              <a:ext uri="{FF2B5EF4-FFF2-40B4-BE49-F238E27FC236}">
                <a16:creationId xmlns:a16="http://schemas.microsoft.com/office/drawing/2014/main" id="{7C30D0D9-8F4A-40CF-89DC-A975C6B3F23C}"/>
              </a:ext>
            </a:extLst>
          </p:cNvPr>
          <p:cNvGraphicFramePr>
            <a:graphicFrameLocks noGrp="1"/>
          </p:cNvGraphicFramePr>
          <p:nvPr>
            <p:extLst/>
          </p:nvPr>
        </p:nvGraphicFramePr>
        <p:xfrm>
          <a:off x="202941" y="1315820"/>
          <a:ext cx="11786118" cy="4792466"/>
        </p:xfrm>
        <a:graphic>
          <a:graphicData uri="http://schemas.openxmlformats.org/drawingml/2006/table">
            <a:tbl>
              <a:tblPr firstRow="1" firstCol="1" bandRow="1">
                <a:tableStyleId>{5940675A-B579-460E-94D1-54222C63F5DA}</a:tableStyleId>
              </a:tblPr>
              <a:tblGrid>
                <a:gridCol w="896398">
                  <a:extLst>
                    <a:ext uri="{9D8B030D-6E8A-4147-A177-3AD203B41FA5}">
                      <a16:colId xmlns:a16="http://schemas.microsoft.com/office/drawing/2014/main" val="2424970034"/>
                    </a:ext>
                  </a:extLst>
                </a:gridCol>
                <a:gridCol w="10889720">
                  <a:extLst>
                    <a:ext uri="{9D8B030D-6E8A-4147-A177-3AD203B41FA5}">
                      <a16:colId xmlns:a16="http://schemas.microsoft.com/office/drawing/2014/main" val="348346472"/>
                    </a:ext>
                  </a:extLst>
                </a:gridCol>
              </a:tblGrid>
              <a:tr h="2192490">
                <a:tc>
                  <a:txBody>
                    <a:bodyPr/>
                    <a:lstStyle/>
                    <a:p>
                      <a:pPr marL="0" marR="0" algn="just">
                        <a:lnSpc>
                          <a:spcPct val="107000"/>
                        </a:lnSpc>
                        <a:spcBef>
                          <a:spcPts val="0"/>
                        </a:spcBef>
                        <a:spcAft>
                          <a:spcPts val="800"/>
                        </a:spcAft>
                        <a:tabLst>
                          <a:tab pos="457200" algn="l"/>
                        </a:tabLst>
                      </a:pPr>
                      <a:r>
                        <a:rPr lang="en-US" sz="2400" b="1" dirty="0">
                          <a:effectLst/>
                        </a:rPr>
                        <a:t> </a:t>
                      </a:r>
                      <a:r>
                        <a:rPr lang="en-US" sz="2400" b="1" dirty="0">
                          <a:solidFill>
                            <a:srgbClr val="C00000"/>
                          </a:solidFill>
                          <a:effectLst/>
                        </a:rPr>
                        <a:t>Day1</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tabLst>
                          <a:tab pos="457200" algn="l"/>
                        </a:tabLst>
                      </a:pPr>
                      <a:r>
                        <a:rPr lang="en-US" sz="2200" b="1" dirty="0">
                          <a:solidFill>
                            <a:srgbClr val="0070C0"/>
                          </a:solidFill>
                          <a:effectLst/>
                        </a:rPr>
                        <a:t>Fundamentals of Machine Learning</a:t>
                      </a:r>
                      <a:r>
                        <a:rPr lang="en-US" sz="2200" b="1" dirty="0">
                          <a:effectLst/>
                        </a:rPr>
                        <a:t>: Introduction to Machine Learning and its Applications, Machine Learning Python Tools. Simple machine learning application. </a:t>
                      </a:r>
                    </a:p>
                    <a:p>
                      <a:pPr marL="342900" marR="0" lvl="0" indent="-342900" algn="just">
                        <a:lnSpc>
                          <a:spcPct val="107000"/>
                        </a:lnSpc>
                        <a:spcBef>
                          <a:spcPts val="0"/>
                        </a:spcBef>
                        <a:spcAft>
                          <a:spcPts val="0"/>
                        </a:spcAft>
                        <a:buFont typeface="+mj-lt"/>
                        <a:buAutoNum type="arabicPeriod"/>
                        <a:tabLst>
                          <a:tab pos="457200" algn="l"/>
                        </a:tabLst>
                      </a:pPr>
                      <a:r>
                        <a:rPr lang="en-US" sz="2200" b="1" dirty="0">
                          <a:solidFill>
                            <a:srgbClr val="0070C0"/>
                          </a:solidFill>
                          <a:effectLst/>
                        </a:rPr>
                        <a:t>Data Preprocessing:</a:t>
                      </a:r>
                      <a:r>
                        <a:rPr lang="en-US" sz="2200" b="1" dirty="0">
                          <a:effectLst/>
                        </a:rPr>
                        <a:t> </a:t>
                      </a:r>
                      <a:r>
                        <a:rPr lang="en-US" sz="2200" b="1" dirty="0">
                          <a:effectLst/>
                          <a:latin typeface="Calibri" panose="020F0502020204030204" pitchFamily="34" charset="0"/>
                          <a:ea typeface="Calibri" panose="020F0502020204030204" pitchFamily="34" charset="0"/>
                          <a:cs typeface="Times New Roman" panose="02020603050405020304" pitchFamily="18" charset="0"/>
                        </a:rPr>
                        <a:t>Data Sets, Classic Data Sets, What is Data Preprocessing ?, Need of Data Preprocessing , Data Preprocessing Steps: Importing the useful packages/libraries , Defining Sample Data , Applying Preprocessing Techniques like Scaling , Standardization , Normalization , Mean Removal and Labelling the Data .</a:t>
                      </a:r>
                    </a:p>
                  </a:txBody>
                  <a:tcPr marL="68580" marR="68580" marT="0" marB="0"/>
                </a:tc>
                <a:extLst>
                  <a:ext uri="{0D108BD9-81ED-4DB2-BD59-A6C34878D82A}">
                    <a16:rowId xmlns:a16="http://schemas.microsoft.com/office/drawing/2014/main" val="499494025"/>
                  </a:ext>
                </a:extLst>
              </a:tr>
              <a:tr h="1110343">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Day2</a:t>
                      </a:r>
                      <a:r>
                        <a:rPr lang="en-US" sz="2400" b="1" dirty="0">
                          <a:effectLst/>
                        </a:rPr>
                        <a:t> </a:t>
                      </a:r>
                      <a:endParaRPr lang="en-US"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Types of Machine Learning Algorithms </a:t>
                      </a:r>
                    </a:p>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Bayesian Learning: </a:t>
                      </a:r>
                      <a:r>
                        <a:rPr lang="en-US" sz="2200" b="1" dirty="0">
                          <a:effectLst/>
                        </a:rPr>
                        <a:t>Bayes Theorem and Concept Learning, ML and LS error Hypothesis, Naïve Bayes Classifier, Bayesian belief networks, EM Algorithm </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8611361"/>
                  </a:ext>
                </a:extLst>
              </a:tr>
              <a:tr h="1489633">
                <a:tc>
                  <a:txBody>
                    <a:bodyPr/>
                    <a:lstStyle/>
                    <a:p>
                      <a:pPr marL="0" marR="0" algn="just">
                        <a:lnSpc>
                          <a:spcPct val="107000"/>
                        </a:lnSpc>
                        <a:spcBef>
                          <a:spcPts val="0"/>
                        </a:spcBef>
                        <a:spcAft>
                          <a:spcPts val="800"/>
                        </a:spcAft>
                        <a:tabLst>
                          <a:tab pos="457200" algn="l"/>
                        </a:tabLst>
                      </a:pPr>
                      <a:r>
                        <a:rPr lang="en-US" sz="2400" b="1" dirty="0">
                          <a:solidFill>
                            <a:srgbClr val="C00000"/>
                          </a:solidFill>
                          <a:effectLst/>
                        </a:rPr>
                        <a:t>Day 3</a:t>
                      </a:r>
                      <a:endParaRPr lang="en-US" sz="24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 Instance Based Learning</a:t>
                      </a:r>
                      <a:r>
                        <a:rPr lang="en-US" sz="2200" b="1" dirty="0">
                          <a:effectLst/>
                        </a:rPr>
                        <a:t>: Introduction, K-nearest neighbor learning, locally weighted regression, radial basis function, cased based reasoning.</a:t>
                      </a:r>
                    </a:p>
                    <a:p>
                      <a:pPr marL="342900" marR="0" lvl="0" indent="-342900" algn="just">
                        <a:lnSpc>
                          <a:spcPct val="107000"/>
                        </a:lnSpc>
                        <a:spcBef>
                          <a:spcPts val="0"/>
                        </a:spcBef>
                        <a:spcAft>
                          <a:spcPts val="0"/>
                        </a:spcAft>
                        <a:buFont typeface="+mj-lt"/>
                        <a:buAutoNum type="arabicPeriod"/>
                      </a:pPr>
                      <a:r>
                        <a:rPr lang="en-US" sz="2200" b="1" dirty="0">
                          <a:solidFill>
                            <a:srgbClr val="0070C0"/>
                          </a:solidFill>
                          <a:effectLst/>
                        </a:rPr>
                        <a:t>Reinforced Learning: </a:t>
                      </a:r>
                      <a:r>
                        <a:rPr lang="en-US" sz="2200" b="1" dirty="0">
                          <a:effectLst/>
                        </a:rPr>
                        <a:t>Introduction, Learning Task, Q Learning </a:t>
                      </a:r>
                      <a:endParaRPr lang="en-US" sz="22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2447481"/>
                  </a:ext>
                </a:extLst>
              </a:tr>
            </a:tbl>
          </a:graphicData>
        </a:graphic>
      </p:graphicFrame>
    </p:spTree>
    <p:extLst>
      <p:ext uri="{BB962C8B-B14F-4D97-AF65-F5344CB8AC3E}">
        <p14:creationId xmlns:p14="http://schemas.microsoft.com/office/powerpoint/2010/main" val="35876831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b="1" dirty="0"/>
              <a:t>Given:</a:t>
            </a:r>
          </a:p>
          <a:p>
            <a:pPr lvl="1">
              <a:lnSpc>
                <a:spcPct val="90000"/>
              </a:lnSpc>
            </a:pPr>
            <a:r>
              <a:rPr lang="en-US" altLang="ko-KR" sz="2000" dirty="0"/>
              <a:t>Instances from </a:t>
            </a:r>
            <a:r>
              <a:rPr lang="en-US" altLang="ko-KR" sz="2000" b="1" i="1" dirty="0"/>
              <a:t>X</a:t>
            </a:r>
            <a:r>
              <a:rPr lang="en-US" altLang="ko-KR" sz="2000" dirty="0"/>
              <a:t> generated by mixture of </a:t>
            </a:r>
            <a:r>
              <a:rPr lang="en-US" altLang="ko-KR" sz="2000" b="1" i="1" dirty="0"/>
              <a:t>k</a:t>
            </a:r>
            <a:r>
              <a:rPr lang="en-US" altLang="ko-KR" sz="2000" dirty="0"/>
              <a:t> Gaussian distributions</a:t>
            </a:r>
          </a:p>
          <a:p>
            <a:pPr lvl="1">
              <a:lnSpc>
                <a:spcPct val="90000"/>
              </a:lnSpc>
            </a:pPr>
            <a:r>
              <a:rPr lang="en-US" altLang="ko-KR" sz="2000" dirty="0"/>
              <a:t>Unknown means </a:t>
            </a:r>
            <a:r>
              <a:rPr lang="en-US" altLang="ko-KR" sz="2000" b="1" dirty="0"/>
              <a:t>&lt;</a:t>
            </a:r>
            <a:r>
              <a:rPr lang="en-US" altLang="ko-KR" sz="2000" b="1" i="1" dirty="0">
                <a:sym typeface="Symbol" panose="05050102010706020507" pitchFamily="18" charset="2"/>
              </a:rPr>
              <a:t></a:t>
            </a:r>
            <a:r>
              <a:rPr lang="en-US" altLang="ko-KR" sz="2000" b="1" baseline="-25000" dirty="0">
                <a:sym typeface="Symbol" panose="05050102010706020507" pitchFamily="18" charset="2"/>
              </a:rPr>
              <a:t>1</a:t>
            </a:r>
            <a:r>
              <a:rPr lang="en-US" altLang="ko-KR" sz="2000" b="1" dirty="0"/>
              <a:t>,…,</a:t>
            </a:r>
            <a:r>
              <a:rPr lang="en-US" altLang="ko-KR" sz="2000" b="1" i="1" dirty="0">
                <a:sym typeface="Symbol" panose="05050102010706020507" pitchFamily="18" charset="2"/>
              </a:rPr>
              <a:t></a:t>
            </a:r>
            <a:r>
              <a:rPr lang="en-US" altLang="ko-KR" sz="2000" b="1" i="1" baseline="-25000" dirty="0">
                <a:sym typeface="Symbol" panose="05050102010706020507" pitchFamily="18" charset="2"/>
              </a:rPr>
              <a:t>k </a:t>
            </a:r>
            <a:r>
              <a:rPr lang="en-US" altLang="ko-KR" sz="2000" b="1" dirty="0"/>
              <a:t>&gt; </a:t>
            </a:r>
            <a:r>
              <a:rPr lang="en-US" altLang="ko-KR" sz="2000" dirty="0"/>
              <a:t>of the </a:t>
            </a:r>
            <a:r>
              <a:rPr lang="en-US" altLang="ko-KR" sz="2000" b="1" i="1" dirty="0"/>
              <a:t>k</a:t>
            </a:r>
            <a:r>
              <a:rPr lang="en-US" altLang="ko-KR" sz="2000" i="1" dirty="0"/>
              <a:t>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b="1" i="1" dirty="0"/>
              <a:t>x</a:t>
            </a:r>
            <a:r>
              <a:rPr lang="en-US" altLang="ko-KR" sz="2000" b="1" i="1" baseline="-25000" dirty="0"/>
              <a:t>i</a:t>
            </a:r>
            <a:r>
              <a:rPr lang="en-US" altLang="ko-KR" sz="2000" baseline="-25000" dirty="0"/>
              <a:t> </a:t>
            </a:r>
            <a:r>
              <a:rPr lang="en-US" altLang="ko-KR" sz="2000" dirty="0"/>
              <a:t>was generated by which Gaussian</a:t>
            </a:r>
          </a:p>
          <a:p>
            <a:pPr>
              <a:lnSpc>
                <a:spcPct val="90000"/>
              </a:lnSpc>
            </a:pPr>
            <a:r>
              <a:rPr lang="en-US" altLang="ko-KR" sz="2400" b="1" dirty="0"/>
              <a:t>Determine:</a:t>
            </a:r>
          </a:p>
          <a:p>
            <a:pPr lvl="1">
              <a:lnSpc>
                <a:spcPct val="90000"/>
              </a:lnSpc>
            </a:pPr>
            <a:r>
              <a:rPr lang="en-US" altLang="ko-KR" sz="2000" dirty="0"/>
              <a:t>Maximum likelihood estimates of </a:t>
            </a:r>
            <a:r>
              <a:rPr lang="en-US" altLang="ko-KR" sz="2000" b="1" dirty="0"/>
              <a:t>&lt;</a:t>
            </a:r>
            <a:r>
              <a:rPr lang="en-US" altLang="ko-KR" sz="2000" b="1" i="1" dirty="0">
                <a:sym typeface="Symbol" panose="05050102010706020507" pitchFamily="18" charset="2"/>
              </a:rPr>
              <a:t></a:t>
            </a:r>
            <a:r>
              <a:rPr lang="en-US" altLang="ko-KR" sz="2000" b="1" baseline="-25000" dirty="0">
                <a:sym typeface="Symbol" panose="05050102010706020507" pitchFamily="18" charset="2"/>
              </a:rPr>
              <a:t>1</a:t>
            </a:r>
            <a:r>
              <a:rPr lang="en-US" altLang="ko-KR" sz="2000" b="1" dirty="0"/>
              <a:t>,…,</a:t>
            </a:r>
            <a:r>
              <a:rPr lang="en-US" altLang="ko-KR" sz="2000" b="1" i="1" dirty="0">
                <a:sym typeface="Symbol" panose="05050102010706020507" pitchFamily="18" charset="2"/>
              </a:rPr>
              <a:t></a:t>
            </a:r>
            <a:r>
              <a:rPr lang="en-US" altLang="ko-KR" sz="2000" b="1" i="1" baseline="-25000" dirty="0">
                <a:sym typeface="Symbol" panose="05050102010706020507" pitchFamily="18" charset="2"/>
              </a:rPr>
              <a:t>k </a:t>
            </a:r>
            <a:r>
              <a:rPr lang="en-US" altLang="ko-KR" sz="2000" b="1"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b="1" i="1" dirty="0" err="1"/>
              <a:t>z</a:t>
            </a:r>
            <a:r>
              <a:rPr lang="en-US" altLang="ko-KR" sz="2000" b="1" i="1" baseline="-25000" dirty="0" err="1"/>
              <a:t>ij</a:t>
            </a:r>
            <a:r>
              <a:rPr lang="en-US" altLang="ko-KR" sz="2000" b="1" i="1" baseline="-25000" dirty="0"/>
              <a:t> </a:t>
            </a:r>
            <a:r>
              <a:rPr lang="en-US" altLang="ko-KR" sz="2000" dirty="0"/>
              <a:t>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D0A6D2B-4A1E-47EA-AB1A-42CFB5C60B84}"/>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0AA27FB3-26FD-4A26-ACA1-D04CFDBA676F}"/>
              </a:ext>
            </a:extLst>
          </p:cNvPr>
          <p:cNvPicPr>
            <a:picLocks noChangeAspect="1"/>
          </p:cNvPicPr>
          <p:nvPr/>
        </p:nvPicPr>
        <p:blipFill>
          <a:blip r:embed="rId3"/>
          <a:stretch>
            <a:fillRect/>
          </a:stretch>
        </p:blipFill>
        <p:spPr>
          <a:xfrm>
            <a:off x="3667125" y="5672137"/>
            <a:ext cx="2695575" cy="771525"/>
          </a:xfrm>
          <a:prstGeom prst="rect">
            <a:avLst/>
          </a:prstGeom>
        </p:spPr>
      </p:pic>
    </p:spTree>
    <p:extLst>
      <p:ext uri="{BB962C8B-B14F-4D97-AF65-F5344CB8AC3E}">
        <p14:creationId xmlns:p14="http://schemas.microsoft.com/office/powerpoint/2010/main" val="2228627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A4529-6426-4BE5-9497-B1B0B2E518D2}"/>
              </a:ext>
            </a:extLst>
          </p:cNvPr>
          <p:cNvSpPr>
            <a:spLocks noGrp="1"/>
          </p:cNvSpPr>
          <p:nvPr>
            <p:ph type="ftr" sz="quarter" idx="11"/>
          </p:nvPr>
        </p:nvSpPr>
        <p:spPr/>
        <p:txBody>
          <a:bodyPr/>
          <a:lstStyle/>
          <a:p>
            <a:r>
              <a:rPr lang="kn-IN"/>
              <a:t>ಡಾ|| ತ್ಯಾಗರಾಜು  ಜಿ.ಎಸ್  </a:t>
            </a:r>
            <a:endParaRPr lang="en-US"/>
          </a:p>
        </p:txBody>
      </p:sp>
      <p:sp>
        <p:nvSpPr>
          <p:cNvPr id="4" name="Title 1">
            <a:extLst>
              <a:ext uri="{FF2B5EF4-FFF2-40B4-BE49-F238E27FC236}">
                <a16:creationId xmlns:a16="http://schemas.microsoft.com/office/drawing/2014/main" id="{680DB4F9-251E-4CFD-B88D-AC57EFEC1459}"/>
              </a:ext>
            </a:extLst>
          </p:cNvPr>
          <p:cNvSpPr txBox="1">
            <a:spLocks/>
          </p:cNvSpPr>
          <p:nvPr/>
        </p:nvSpPr>
        <p:spPr>
          <a:xfrm>
            <a:off x="0" y="1"/>
            <a:ext cx="12192000" cy="704850"/>
          </a:xfrm>
          <a:prstGeom prst="rect">
            <a:avLst/>
          </a:prstGeom>
          <a:solidFill>
            <a:schemeClr val="accent1">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GMM : </a:t>
            </a:r>
          </a:p>
        </p:txBody>
      </p:sp>
      <p:pic>
        <p:nvPicPr>
          <p:cNvPr id="5" name="Picture 4">
            <a:extLst>
              <a:ext uri="{FF2B5EF4-FFF2-40B4-BE49-F238E27FC236}">
                <a16:creationId xmlns:a16="http://schemas.microsoft.com/office/drawing/2014/main" id="{23A2121B-6193-4D34-846C-1E1B54612EFA}"/>
              </a:ext>
            </a:extLst>
          </p:cNvPr>
          <p:cNvPicPr>
            <a:picLocks noChangeAspect="1"/>
          </p:cNvPicPr>
          <p:nvPr/>
        </p:nvPicPr>
        <p:blipFill>
          <a:blip r:embed="rId2"/>
          <a:stretch>
            <a:fillRect/>
          </a:stretch>
        </p:blipFill>
        <p:spPr>
          <a:xfrm>
            <a:off x="4071937" y="1057275"/>
            <a:ext cx="4048125" cy="4743450"/>
          </a:xfrm>
          <a:prstGeom prst="rect">
            <a:avLst/>
          </a:prstGeom>
          <a:ln w="76200">
            <a:solidFill>
              <a:schemeClr val="tx1"/>
            </a:solidFill>
          </a:ln>
        </p:spPr>
      </p:pic>
    </p:spTree>
    <p:extLst>
      <p:ext uri="{BB962C8B-B14F-4D97-AF65-F5344CB8AC3E}">
        <p14:creationId xmlns:p14="http://schemas.microsoft.com/office/powerpoint/2010/main" val="3579712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821516" y="640263"/>
            <a:ext cx="6204984" cy="1344975"/>
          </a:xfrm>
        </p:spPr>
        <p:txBody>
          <a:bodyPr>
            <a:normAutofit/>
          </a:bodyPr>
          <a:lstStyle/>
          <a:p>
            <a:r>
              <a:rPr lang="en-US" sz="4000" b="1" dirty="0"/>
              <a:t>K Means Algorithm</a:t>
            </a:r>
          </a:p>
        </p:txBody>
      </p:sp>
      <p:sp>
        <p:nvSpPr>
          <p:cNvPr id="3" name="Content Placeholder 2">
            <a:extLst>
              <a:ext uri="{FF2B5EF4-FFF2-40B4-BE49-F238E27FC236}">
                <a16:creationId xmlns:a16="http://schemas.microsoft.com/office/drawing/2014/main" id="{DF1AA20B-2F80-4D41-87CF-97ACCD626544}"/>
              </a:ext>
            </a:extLst>
          </p:cNvPr>
          <p:cNvSpPr>
            <a:spLocks noGrp="1"/>
          </p:cNvSpPr>
          <p:nvPr>
            <p:ph idx="1"/>
          </p:nvPr>
        </p:nvSpPr>
        <p:spPr>
          <a:xfrm>
            <a:off x="821514" y="2121762"/>
            <a:ext cx="9610109" cy="3626917"/>
          </a:xfrm>
        </p:spPr>
        <p:txBody>
          <a:bodyPr>
            <a:normAutofit/>
          </a:bodyPr>
          <a:lstStyle/>
          <a:p>
            <a:r>
              <a:rPr lang="en-US" sz="2200" dirty="0"/>
              <a:t>1</a:t>
            </a:r>
            <a:r>
              <a:rPr lang="en-US" sz="2200" b="1" dirty="0"/>
              <a:t>. The sample space is initially partitioned into K clusters and the observations are randomly assigned to the clusters. </a:t>
            </a:r>
          </a:p>
          <a:p>
            <a:r>
              <a:rPr lang="en-US" sz="2200" dirty="0"/>
              <a:t>2. </a:t>
            </a:r>
            <a:r>
              <a:rPr lang="en-US" sz="2200" b="1" dirty="0"/>
              <a:t>For each sample: </a:t>
            </a:r>
          </a:p>
          <a:p>
            <a:pPr lvl="1"/>
            <a:r>
              <a:rPr lang="en-US" sz="2200" dirty="0"/>
              <a:t> Calculate the distance from the observation to the centroid of the cluster. </a:t>
            </a:r>
          </a:p>
          <a:p>
            <a:pPr lvl="1"/>
            <a:r>
              <a:rPr lang="en-US" sz="2200" dirty="0"/>
              <a:t> IF the sample is closest to its own cluster THEN leave it ELSE select another cluster. </a:t>
            </a:r>
          </a:p>
          <a:p>
            <a:r>
              <a:rPr lang="en-US" sz="2200" dirty="0"/>
              <a:t>3</a:t>
            </a:r>
            <a:r>
              <a:rPr lang="en-US" sz="2200" b="1" dirty="0"/>
              <a:t>. Repeat steps 1 and 2 </a:t>
            </a:r>
            <a:r>
              <a:rPr lang="en-US" sz="2200" b="1" dirty="0" err="1"/>
              <a:t>untill</a:t>
            </a:r>
            <a:r>
              <a:rPr lang="en-US" sz="2200" b="1" dirty="0"/>
              <a:t> no observations are moved from one cluster to another</a:t>
            </a:r>
          </a:p>
        </p:txBody>
      </p:sp>
      <p:sp>
        <p:nvSpPr>
          <p:cNvPr id="4" name="Footer Placeholder 3">
            <a:extLst>
              <a:ext uri="{FF2B5EF4-FFF2-40B4-BE49-F238E27FC236}">
                <a16:creationId xmlns:a16="http://schemas.microsoft.com/office/drawing/2014/main" id="{2747BA8B-8964-44BD-8DBD-DA10D78C9569}"/>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42474169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821516" y="640263"/>
            <a:ext cx="6204984" cy="1344975"/>
          </a:xfrm>
        </p:spPr>
        <p:txBody>
          <a:bodyPr>
            <a:normAutofit/>
          </a:bodyPr>
          <a:lstStyle/>
          <a:p>
            <a:r>
              <a:rPr lang="en-US" sz="4000" b="1" dirty="0"/>
              <a:t>K Means Algorithm</a:t>
            </a:r>
          </a:p>
        </p:txBody>
      </p:sp>
      <p:pic>
        <p:nvPicPr>
          <p:cNvPr id="6" name="Picture 5" descr="A screenshot of a cell phone&#10;&#10;Description generated with very high confidence">
            <a:extLst>
              <a:ext uri="{FF2B5EF4-FFF2-40B4-BE49-F238E27FC236}">
                <a16:creationId xmlns:a16="http://schemas.microsoft.com/office/drawing/2014/main" id="{6CAF2109-3478-47FE-8FA4-2379761A8FDA}"/>
              </a:ext>
            </a:extLst>
          </p:cNvPr>
          <p:cNvPicPr>
            <a:picLocks noChangeAspect="1"/>
          </p:cNvPicPr>
          <p:nvPr/>
        </p:nvPicPr>
        <p:blipFill>
          <a:blip r:embed="rId2"/>
          <a:stretch>
            <a:fillRect/>
          </a:stretch>
        </p:blipFill>
        <p:spPr>
          <a:xfrm>
            <a:off x="746449" y="1975907"/>
            <a:ext cx="6988627" cy="3862874"/>
          </a:xfrm>
          <a:prstGeom prst="rect">
            <a:avLst/>
          </a:prstGeom>
        </p:spPr>
      </p:pic>
      <p:pic>
        <p:nvPicPr>
          <p:cNvPr id="37890" name="Picture 2" descr="Related image">
            <a:extLst>
              <a:ext uri="{FF2B5EF4-FFF2-40B4-BE49-F238E27FC236}">
                <a16:creationId xmlns:a16="http://schemas.microsoft.com/office/drawing/2014/main" id="{ABE33CC4-1D6B-4328-BA43-558192984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51"/>
          <a:stretch/>
        </p:blipFill>
        <p:spPr bwMode="auto">
          <a:xfrm>
            <a:off x="8218714" y="1030153"/>
            <a:ext cx="3318455" cy="426030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747BA8B-8964-44BD-8DBD-DA10D78C9569}"/>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3124564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2047</TotalTime>
  <Words>4305</Words>
  <Application>Microsoft Office PowerPoint</Application>
  <PresentationFormat>Widescreen</PresentationFormat>
  <Paragraphs>676</Paragraphs>
  <Slides>105</Slides>
  <Notes>3</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24" baseType="lpstr">
      <vt:lpstr>맑은 고딕</vt:lpstr>
      <vt:lpstr>Arial</vt:lpstr>
      <vt:lpstr>Calibri</vt:lpstr>
      <vt:lpstr>Calibri Light</vt:lpstr>
      <vt:lpstr>Georgia</vt:lpstr>
      <vt:lpstr>굴림</vt:lpstr>
      <vt:lpstr>굴림</vt:lpstr>
      <vt:lpstr>medium-content-serif-font</vt:lpstr>
      <vt:lpstr>Open sans</vt:lpstr>
      <vt:lpstr>Palatino Linotype</vt:lpstr>
      <vt:lpstr>Symbol</vt:lpstr>
      <vt:lpstr>Tahoma</vt:lpstr>
      <vt:lpstr>Times New Roman</vt:lpstr>
      <vt:lpstr>Tunga</vt:lpstr>
      <vt:lpstr>verdana</vt:lpstr>
      <vt:lpstr>Wingdings</vt:lpstr>
      <vt:lpstr>Office Theme</vt:lpstr>
      <vt:lpstr>비트맵 이미지</vt:lpstr>
      <vt:lpstr>Bitmap Image</vt:lpstr>
      <vt:lpstr>Agenda </vt:lpstr>
      <vt:lpstr>1. Classification of Machine Learning Algorithms  </vt:lpstr>
      <vt:lpstr>1.1 Based on Depth of Learning </vt:lpstr>
      <vt:lpstr>1.2 Based on Type of Learning </vt:lpstr>
      <vt:lpstr>1.2.1. Supervised Learning  </vt:lpstr>
      <vt:lpstr>PowerPoint Presentation</vt:lpstr>
      <vt:lpstr>Supervised Learning Use cases</vt:lpstr>
      <vt:lpstr>Supervised Learning Use cases</vt:lpstr>
      <vt:lpstr>Supervised Learning Use cases</vt:lpstr>
      <vt:lpstr>Types of Supervised Learning   (Task Driven . Develop Prediction Model based on Input and Output Data)</vt:lpstr>
      <vt:lpstr>1.2.2: Unsupervised Learning </vt:lpstr>
      <vt:lpstr>PowerPoint Presentation</vt:lpstr>
      <vt:lpstr>PowerPoint Presentation</vt:lpstr>
      <vt:lpstr>Unsupervised Learning Use cases</vt:lpstr>
      <vt:lpstr>Unsupervised Learning Use cases</vt:lpstr>
      <vt:lpstr>Types of Unsupervised Learning </vt:lpstr>
      <vt:lpstr>PowerPoint Presentation</vt:lpstr>
      <vt:lpstr>PowerPoint Presentation</vt:lpstr>
      <vt:lpstr>1.3 Reinforcement Learning</vt:lpstr>
      <vt:lpstr>PowerPoint Presentation</vt:lpstr>
      <vt:lpstr>Let see how Pavlov trained his dog using reinforcement training?</vt:lpstr>
      <vt:lpstr>PowerPoint Presentation</vt:lpstr>
      <vt:lpstr>PowerPoint Presentation</vt:lpstr>
      <vt:lpstr>Types of Reinforcement Learning Algorithms</vt:lpstr>
      <vt:lpstr>Table1: Examples of Types of Machine Learning Algorithms / Problem Solving Approaches</vt:lpstr>
      <vt:lpstr>Table1: Examples of Types of Machine Learning Algorithms / Problem Solving Approaches</vt:lpstr>
      <vt:lpstr>2. Bayesian Learning </vt:lpstr>
      <vt:lpstr>Use cases</vt:lpstr>
      <vt:lpstr>Use cases</vt:lpstr>
      <vt:lpstr>2.1 Bayes Theorem : Mathematical Form </vt:lpstr>
      <vt:lpstr>Alternative form</vt:lpstr>
      <vt:lpstr> Example of Bayes Theorem </vt:lpstr>
      <vt:lpstr>Bayes Theorem : For Hypothesis and Training Data</vt:lpstr>
      <vt:lpstr>2.2.1  Maximum a posterior (MAP) hypothesis</vt:lpstr>
      <vt:lpstr>2.2.2Maximum Likelihood</vt:lpstr>
      <vt:lpstr>An Example : Cancer Patient Diagnosis </vt:lpstr>
      <vt:lpstr>Example  : Medical Cancer Test Details of Patient</vt:lpstr>
      <vt:lpstr>Example  : Does patient have cancer or not?</vt:lpstr>
      <vt:lpstr>2.3 Relation to Concept Learning</vt:lpstr>
      <vt:lpstr>Brute Force MAP Learning Algorithm</vt:lpstr>
      <vt:lpstr>Assumptions</vt:lpstr>
      <vt:lpstr>The Values of P(h) and P(D|h)</vt:lpstr>
      <vt:lpstr>Two cases</vt:lpstr>
      <vt:lpstr>To Summarize </vt:lpstr>
      <vt:lpstr>2.4 MAP hypothesis and Consistent Learners</vt:lpstr>
      <vt:lpstr>Characterizing Learning Algorithms by Equivalent MAP Learners</vt:lpstr>
      <vt:lpstr>2.5 Maximum likelihood and Least Squared Error hypothesis</vt:lpstr>
      <vt:lpstr>Learning A Real Valued Function</vt:lpstr>
      <vt:lpstr>2.6 Naive Bayes classifier /Bayes Rule </vt:lpstr>
      <vt:lpstr>Example </vt:lpstr>
      <vt:lpstr>Learning Phase </vt:lpstr>
      <vt:lpstr>Learning Phase </vt:lpstr>
      <vt:lpstr>Learning Phase </vt:lpstr>
      <vt:lpstr>Learning Phase </vt:lpstr>
      <vt:lpstr>Learning Phase </vt:lpstr>
      <vt:lpstr>Example </vt:lpstr>
      <vt:lpstr>Event Models</vt:lpstr>
      <vt:lpstr>1. Gaussian naive Bayes</vt:lpstr>
      <vt:lpstr>2. Multinomial naive Bayes</vt:lpstr>
      <vt:lpstr>3. Bernoulli naive Bayes</vt:lpstr>
      <vt:lpstr>3. Bernoulli naive Bayes</vt:lpstr>
      <vt:lpstr>Lab Program 5: </vt:lpstr>
      <vt:lpstr>Lab Program 6</vt:lpstr>
      <vt:lpstr>Learning to Classify Text – Algorithm </vt:lpstr>
      <vt:lpstr>S1: LEARN_NAIVE_BAYES_TEXT (Examples, V)</vt:lpstr>
      <vt:lpstr>S2:CLASSIFY_NAIVE_BAYES_TEXT (Doc)</vt:lpstr>
      <vt:lpstr>Twenty NewsGroups</vt:lpstr>
      <vt:lpstr>Learning Curve for 20 Newsgroups</vt:lpstr>
      <vt:lpstr>Example : </vt:lpstr>
      <vt:lpstr>Step 1: Feature Engineering</vt:lpstr>
      <vt:lpstr>Step 2: Calculating the probabilities </vt:lpstr>
      <vt:lpstr>Source Code </vt:lpstr>
      <vt:lpstr>2.7 Bayesian Network (BAYESIAN BELIEF NETWORKS)</vt:lpstr>
      <vt:lpstr>Conditional Independence</vt:lpstr>
      <vt:lpstr>Bayesian Belief Network (1/2)</vt:lpstr>
      <vt:lpstr>Bayesian Belief Network (2/2)</vt:lpstr>
      <vt:lpstr>PowerPoint Presentation</vt:lpstr>
      <vt:lpstr>PowerPoint Presentation</vt:lpstr>
      <vt:lpstr>Lab Program 7</vt:lpstr>
      <vt:lpstr>Source Code </vt:lpstr>
      <vt:lpstr>2.8 EM Algorithm </vt:lpstr>
      <vt:lpstr>Generating Data from Mixture of k Gaussians</vt:lpstr>
      <vt:lpstr>Gaussian Distribution</vt:lpstr>
      <vt:lpstr>Gaussian Mixtures</vt:lpstr>
      <vt:lpstr>GMM : Example</vt:lpstr>
      <vt:lpstr>Expectation Maximization (EM) Algorithm </vt:lpstr>
      <vt:lpstr>Expectation Maximization (EM) Algorithm </vt:lpstr>
      <vt:lpstr>EM Algorithm </vt:lpstr>
      <vt:lpstr>PowerPoint Presentation</vt:lpstr>
      <vt:lpstr>GMM : Example2</vt:lpstr>
      <vt:lpstr>GMM : Example2</vt:lpstr>
      <vt:lpstr>GMM : Example2</vt:lpstr>
      <vt:lpstr>GMM : Example2</vt:lpstr>
      <vt:lpstr>Web links , G- Mail and Contact Number </vt:lpstr>
      <vt:lpstr>Agenda </vt:lpstr>
      <vt:lpstr>EM Algorithm </vt:lpstr>
      <vt:lpstr>PowerPoint Presentation</vt:lpstr>
      <vt:lpstr>K Means Algorithm</vt:lpstr>
      <vt:lpstr>K Means Algorithm</vt:lpstr>
      <vt:lpstr>PowerPoint Presentation</vt:lpstr>
      <vt:lpstr>Centroid with respect to three points</vt:lpstr>
      <vt:lpstr>PowerPoint Presentation</vt:lpstr>
      <vt:lpstr>Examples of K Means</vt:lpstr>
      <vt:lpstr>Lab Program 8</vt:lpstr>
      <vt:lpstr>Source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 </dc:title>
  <dc:creator>Administrator</dc:creator>
  <cp:lastModifiedBy>Administrator</cp:lastModifiedBy>
  <cp:revision>150</cp:revision>
  <dcterms:created xsi:type="dcterms:W3CDTF">2018-08-23T06:34:57Z</dcterms:created>
  <dcterms:modified xsi:type="dcterms:W3CDTF">2018-09-12T02:30:24Z</dcterms:modified>
</cp:coreProperties>
</file>